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75"/>
  </p:notesMasterIdLst>
  <p:handoutMasterIdLst>
    <p:handoutMasterId r:id="rId76"/>
  </p:handoutMasterIdLst>
  <p:sldIdLst>
    <p:sldId id="256" r:id="rId5"/>
    <p:sldId id="460" r:id="rId6"/>
    <p:sldId id="465" r:id="rId7"/>
    <p:sldId id="472" r:id="rId8"/>
    <p:sldId id="467" r:id="rId9"/>
    <p:sldId id="468" r:id="rId10"/>
    <p:sldId id="469" r:id="rId11"/>
    <p:sldId id="471" r:id="rId12"/>
    <p:sldId id="473" r:id="rId13"/>
    <p:sldId id="474" r:id="rId14"/>
    <p:sldId id="475" r:id="rId15"/>
    <p:sldId id="476" r:id="rId16"/>
    <p:sldId id="477" r:id="rId17"/>
    <p:sldId id="478" r:id="rId18"/>
    <p:sldId id="479" r:id="rId19"/>
    <p:sldId id="480" r:id="rId20"/>
    <p:sldId id="481" r:id="rId21"/>
    <p:sldId id="482" r:id="rId22"/>
    <p:sldId id="483" r:id="rId23"/>
    <p:sldId id="484" r:id="rId24"/>
    <p:sldId id="486" r:id="rId25"/>
    <p:sldId id="485" r:id="rId26"/>
    <p:sldId id="487" r:id="rId27"/>
    <p:sldId id="488" r:id="rId28"/>
    <p:sldId id="489" r:id="rId29"/>
    <p:sldId id="490" r:id="rId30"/>
    <p:sldId id="491" r:id="rId31"/>
    <p:sldId id="492" r:id="rId32"/>
    <p:sldId id="493" r:id="rId33"/>
    <p:sldId id="494" r:id="rId34"/>
    <p:sldId id="495" r:id="rId35"/>
    <p:sldId id="496" r:id="rId36"/>
    <p:sldId id="497" r:id="rId37"/>
    <p:sldId id="498" r:id="rId38"/>
    <p:sldId id="499" r:id="rId39"/>
    <p:sldId id="500" r:id="rId40"/>
    <p:sldId id="501" r:id="rId41"/>
    <p:sldId id="502" r:id="rId42"/>
    <p:sldId id="503" r:id="rId43"/>
    <p:sldId id="505" r:id="rId44"/>
    <p:sldId id="506" r:id="rId45"/>
    <p:sldId id="504" r:id="rId46"/>
    <p:sldId id="507" r:id="rId47"/>
    <p:sldId id="510" r:id="rId48"/>
    <p:sldId id="509" r:id="rId49"/>
    <p:sldId id="508" r:id="rId50"/>
    <p:sldId id="511" r:id="rId51"/>
    <p:sldId id="512" r:id="rId52"/>
    <p:sldId id="516" r:id="rId53"/>
    <p:sldId id="517" r:id="rId54"/>
    <p:sldId id="514" r:id="rId55"/>
    <p:sldId id="519" r:id="rId56"/>
    <p:sldId id="521" r:id="rId57"/>
    <p:sldId id="520" r:id="rId58"/>
    <p:sldId id="522" r:id="rId59"/>
    <p:sldId id="523" r:id="rId60"/>
    <p:sldId id="525" r:id="rId61"/>
    <p:sldId id="526" r:id="rId62"/>
    <p:sldId id="527" r:id="rId63"/>
    <p:sldId id="528" r:id="rId64"/>
    <p:sldId id="529" r:id="rId65"/>
    <p:sldId id="530" r:id="rId66"/>
    <p:sldId id="531" r:id="rId67"/>
    <p:sldId id="532" r:id="rId68"/>
    <p:sldId id="533" r:id="rId69"/>
    <p:sldId id="534" r:id="rId70"/>
    <p:sldId id="535" r:id="rId71"/>
    <p:sldId id="536" r:id="rId72"/>
    <p:sldId id="537" r:id="rId73"/>
    <p:sldId id="538" r:id="rId74"/>
  </p:sldIdLst>
  <p:sldSz cx="9144000" cy="6858000" type="screen4x3"/>
  <p:notesSz cx="9928225" cy="6797675"/>
  <p:custDataLst>
    <p:tags r:id="rId77"/>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D6FF"/>
    <a:srgbClr val="F5FC9A"/>
    <a:srgbClr val="B21212"/>
    <a:srgbClr val="6699FF"/>
    <a:srgbClr val="A7C4FF"/>
    <a:srgbClr val="F539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59" autoAdjust="0"/>
    <p:restoredTop sz="90033" autoAdjust="0"/>
  </p:normalViewPr>
  <p:slideViewPr>
    <p:cSldViewPr>
      <p:cViewPr varScale="1">
        <p:scale>
          <a:sx n="71" d="100"/>
          <a:sy n="71" d="100"/>
        </p:scale>
        <p:origin x="1518" y="60"/>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01/08/2018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9502382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539762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477237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7728234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1277598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4881867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6892929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3596678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128302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7940220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3145315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6598614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2432860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4089879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4707991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1898490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0417186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42163783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647748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41059288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20732907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1857864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1603933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34858339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40004027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8957109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31140990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4772593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911688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27611482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14628070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18332776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18981008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41487262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225943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66767484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5535244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29052530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40230837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39990513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37725768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11345198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13007566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145346283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33846265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57296281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21798631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33658093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906270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7822665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18377477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22478341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37226756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369066016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236142695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319235946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67802007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19190650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2766197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1700783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307546365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573695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41842389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8305058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6.xml"/><Relationship Id="rId7" Type="http://schemas.openxmlformats.org/officeDocument/2006/relationships/image" Target="../media/image2.jpeg"/><Relationship Id="rId2"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 Target="../slides/slide44.xml"/><Relationship Id="rId5" Type="http://schemas.openxmlformats.org/officeDocument/2006/relationships/slide" Target="../slides/slide28.xml"/><Relationship Id="rId4" Type="http://schemas.openxmlformats.org/officeDocument/2006/relationships/slide" Target="../slides/slide2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5" y="692696"/>
            <a:ext cx="129272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3.1 – Atoms and Elements</a:t>
            </a:r>
            <a:endParaRPr lang="en-GB" sz="10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497761" y="692696"/>
            <a:ext cx="114148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3.2 – More About Atoms</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2689244" y="692696"/>
            <a:ext cx="149473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3.3 – Isotopes</a:t>
            </a:r>
            <a:r>
              <a:rPr lang="en-GB" sz="1000" b="1" baseline="0" dirty="0" smtClean="0">
                <a:latin typeface="Arial" panose="020B0604020202020204" pitchFamily="34" charset="0"/>
                <a:cs typeface="Arial" panose="020B0604020202020204" pitchFamily="34" charset="0"/>
              </a:rPr>
              <a:t> and Radioactivity</a:t>
            </a:r>
            <a:endParaRPr lang="en-GB" sz="10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4233974" y="692696"/>
            <a:ext cx="136815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3.4</a:t>
            </a:r>
            <a:r>
              <a:rPr lang="en-GB" sz="1000" b="1" baseline="0" dirty="0" smtClean="0">
                <a:latin typeface="Arial" panose="020B0604020202020204" pitchFamily="34" charset="0"/>
                <a:cs typeface="Arial" panose="020B0604020202020204" pitchFamily="34" charset="0"/>
              </a:rPr>
              <a:t> – Electron Arrangement</a:t>
            </a:r>
            <a:endParaRPr lang="en-GB" sz="1000" b="1" dirty="0">
              <a:latin typeface="Arial" panose="020B0604020202020204" pitchFamily="34" charset="0"/>
              <a:cs typeface="Arial" panose="020B0604020202020204" pitchFamily="34" charset="0"/>
            </a:endParaRPr>
          </a:p>
        </p:txBody>
      </p:sp>
      <p:sp>
        <p:nvSpPr>
          <p:cNvPr id="12" name="Round Same Side Corner Rectangle 11">
            <a:hlinkClick r:id="rId6" action="ppaction://hlinksldjump"/>
          </p:cNvPr>
          <p:cNvSpPr/>
          <p:nvPr userDrawn="1"/>
        </p:nvSpPr>
        <p:spPr>
          <a:xfrm>
            <a:off x="5652120" y="691790"/>
            <a:ext cx="136815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3.5 – Metals and Non-Metals</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00392" y="44625"/>
            <a:ext cx="1008112" cy="968208"/>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slide" Target="slide59.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image" Target="../media/image6.emf"/></Relationships>
</file>

<file path=ppt/slides/_rels/slide1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slide" Target="slide59.xml"/><Relationship Id="rId4" Type="http://schemas.openxmlformats.org/officeDocument/2006/relationships/image" Target="../media/image10.emf"/></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59.xml"/><Relationship Id="rId4" Type="http://schemas.openxmlformats.org/officeDocument/2006/relationships/hyperlink" Target="Unit%2003/3.1%20-%20Atoms%20and%20Elements.docx"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slide" Target="slide61.xml"/><Relationship Id="rId4" Type="http://schemas.openxmlformats.org/officeDocument/2006/relationships/slide" Target="slide59.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slide" Target="slide61.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slide" Target="slide6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slide" Target="slide6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Unit%2003/3.2%20-%20Atoms%20and%20Elements.docx"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slide" Target="slide6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slide" Target="slide63.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slide" Target="slide63.xml"/></Relationships>
</file>

<file path=ppt/slides/_rels/slide24.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slide" Target="slide63.xml"/></Relationships>
</file>

<file path=ppt/slides/_rels/slide2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slide" Target="slide63.xml"/><Relationship Id="rId4" Type="http://schemas.openxmlformats.org/officeDocument/2006/relationships/image" Target="../media/image24.emf"/></Relationships>
</file>

<file path=ppt/slides/_rels/slide27.xml.rels><?xml version="1.0" encoding="UTF-8" standalone="yes"?>
<Relationships xmlns="http://schemas.openxmlformats.org/package/2006/relationships"><Relationship Id="rId3" Type="http://schemas.openxmlformats.org/officeDocument/2006/relationships/hyperlink" Target="Unit%2003/3.3%20&#8211;%20Isotopes%20and%20Radioactivity.docx"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slide" Target="slide63.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image" Target="../media/image26.emf"/></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32.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Unit%2003/3.4%20&#8211;%20How%20Electrons%20are%20Arranged.doc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3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3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image" Target="../media/image32.emf"/></Relationships>
</file>

<file path=ppt/slides/_rels/slide36.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37.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38.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image" Target="../media/image37.emf"/></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slide" Target="slide66.xml"/><Relationship Id="rId4" Type="http://schemas.openxmlformats.org/officeDocument/2006/relationships/image" Target="../media/image39.png"/></Relationships>
</file>

<file path=ppt/slides/_rels/slide42.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43.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44.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slide" Target="slide69.xml"/></Relationships>
</file>

<file path=ppt/slides/_rels/slide45.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slide" Target="slide69.xml"/></Relationships>
</file>

<file path=ppt/slides/_rels/slide47.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slide" Target="slide69.xml"/><Relationship Id="rId4" Type="http://schemas.openxmlformats.org/officeDocument/2006/relationships/image" Target="../media/image44.emf"/></Relationships>
</file>

<file path=ppt/slides/_rels/slide48.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slide" Target="slide6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826276"/>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5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a:t>
            </a:r>
            <a:r>
              <a:rPr lang="en-US"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3 - </a:t>
            </a:r>
            <a:r>
              <a:rPr lang="en-US"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Atoms and Elements</a:t>
            </a:r>
            <a:endPar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640960"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Chemistry - iGCSE</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2017-19</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09-10</a:t>
            </a:r>
            <a:endParaRPr lang="en-GB" sz="3600" b="1" dirty="0">
              <a:solidFill>
                <a:schemeClr val="tx1">
                  <a:lumMod val="50000"/>
                  <a:lumOff val="50000"/>
                </a:schemeClr>
              </a:solidFill>
            </a:endParaRPr>
          </a:p>
        </p:txBody>
      </p:sp>
      <p:pic>
        <p:nvPicPr>
          <p:cNvPr id="1026" name="Picture 2"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860032" y="2114171"/>
            <a:ext cx="4032448" cy="30363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310604"/>
            <a:ext cx="1656184" cy="1590627"/>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923330"/>
          </a:xfrm>
          <a:prstGeom prst="rect">
            <a:avLst/>
          </a:prstGeom>
        </p:spPr>
        <p:txBody>
          <a:bodyPr wrap="square">
            <a:spAutoFit/>
          </a:bodyPr>
          <a:lstStyle/>
          <a:p>
            <a:pPr>
              <a:buClr>
                <a:srgbClr val="0070C0"/>
              </a:buClr>
            </a:pPr>
            <a:r>
              <a:rPr lang="en-US" b="1" dirty="0"/>
              <a:t>Relationship between assessment objectives and components</a:t>
            </a:r>
          </a:p>
          <a:p>
            <a:pPr marL="457200" indent="-457200">
              <a:buClr>
                <a:srgbClr val="0070C0"/>
              </a:buClr>
              <a:buFont typeface="Wingdings 3" panose="05040102010807070707" pitchFamily="18" charset="2"/>
              <a:buChar char=""/>
            </a:pPr>
            <a:r>
              <a:rPr lang="en-US" dirty="0"/>
              <a:t>The approximate weightings allocated to each of the assessment objectives are </a:t>
            </a:r>
            <a:r>
              <a:rPr lang="en-US" dirty="0" err="1"/>
              <a:t>summarised</a:t>
            </a:r>
            <a:r>
              <a:rPr lang="en-US" dirty="0"/>
              <a:t> in the </a:t>
            </a:r>
            <a:r>
              <a:rPr lang="en-US" dirty="0" smtClean="0"/>
              <a:t>table below</a:t>
            </a:r>
            <a:r>
              <a:rPr lang="en-US" dirty="0"/>
              <a:t>.</a:t>
            </a:r>
          </a:p>
        </p:txBody>
      </p:sp>
      <p:graphicFrame>
        <p:nvGraphicFramePr>
          <p:cNvPr id="2" name="Table 1"/>
          <p:cNvGraphicFramePr>
            <a:graphicFrameLocks noGrp="1"/>
          </p:cNvGraphicFramePr>
          <p:nvPr>
            <p:extLst>
              <p:ext uri="{D42A27DB-BD31-4B8C-83A1-F6EECF244321}">
                <p14:modId xmlns:p14="http://schemas.microsoft.com/office/powerpoint/2010/main" val="355141110"/>
              </p:ext>
            </p:extLst>
          </p:nvPr>
        </p:nvGraphicFramePr>
        <p:xfrm>
          <a:off x="323526" y="2064924"/>
          <a:ext cx="8424935" cy="4388411"/>
        </p:xfrm>
        <a:graphic>
          <a:graphicData uri="http://schemas.openxmlformats.org/drawingml/2006/table">
            <a:tbl>
              <a:tblPr firstRow="1" bandRow="1">
                <a:tableStyleId>{5C22544A-7EE6-4342-B048-85BDC9FD1C3A}</a:tableStyleId>
              </a:tblPr>
              <a:tblGrid>
                <a:gridCol w="2952330"/>
                <a:gridCol w="1224136"/>
                <a:gridCol w="1368152"/>
                <a:gridCol w="1008112"/>
                <a:gridCol w="1872205"/>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Weighting of</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AO in overall</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qualification</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50%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a:latin typeface="Arial" panose="020B0604020202020204" pitchFamily="34" charset="0"/>
                        <a:cs typeface="Arial" panose="020B0604020202020204" pitchFamily="34" charset="0"/>
                      </a:endParaRPr>
                    </a:p>
                  </a:txBody>
                  <a:tcPr/>
                </a:tc>
                <a:tc>
                  <a:txBody>
                    <a:bodyPr/>
                    <a:lstStyle/>
                    <a:p>
                      <a:pPr algn="ctr"/>
                      <a:endParaRPr lang="en-GB" sz="200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Weighting of paper in overall qualification</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50%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3.1 – Atoms and Elements</a:t>
            </a:r>
            <a:endParaRPr lang="en-GB" b="1" dirty="0" smtClean="0"/>
          </a:p>
        </p:txBody>
      </p:sp>
      <p:sp>
        <p:nvSpPr>
          <p:cNvPr id="34" name="Rectangle 33"/>
          <p:cNvSpPr/>
          <p:nvPr/>
        </p:nvSpPr>
        <p:spPr>
          <a:xfrm>
            <a:off x="251520" y="1124744"/>
            <a:ext cx="8496944" cy="5609228"/>
          </a:xfrm>
          <a:prstGeom prst="rect">
            <a:avLst/>
          </a:prstGeom>
        </p:spPr>
        <p:txBody>
          <a:bodyPr wrap="square">
            <a:spAutoFit/>
          </a:bodyPr>
          <a:lstStyle/>
          <a:p>
            <a:pPr marL="355600" indent="-355600">
              <a:buClr>
                <a:srgbClr val="0070C0"/>
              </a:buClr>
            </a:pPr>
            <a:r>
              <a:rPr lang="en-US" sz="1650" b="1" dirty="0" smtClean="0"/>
              <a:t>Atoms</a:t>
            </a:r>
          </a:p>
          <a:p>
            <a:pPr marL="355600" indent="-355600">
              <a:buClr>
                <a:srgbClr val="0070C0"/>
              </a:buClr>
            </a:pPr>
            <a:endParaRPr lang="en-US" sz="1650" b="1" dirty="0"/>
          </a:p>
          <a:p>
            <a:pPr marL="355600" indent="-355600">
              <a:buClr>
                <a:srgbClr val="0070C0"/>
              </a:buClr>
              <a:buFont typeface="Wingdings 3" panose="05040102010807070707" pitchFamily="18" charset="2"/>
              <a:buChar char=""/>
            </a:pPr>
            <a:endParaRPr lang="en-US" sz="1000" dirty="0" smtClean="0"/>
          </a:p>
          <a:p>
            <a:pPr marL="355600" indent="-355600">
              <a:buClr>
                <a:srgbClr val="0070C0"/>
              </a:buClr>
              <a:buFont typeface="Wingdings 3" panose="05040102010807070707" pitchFamily="18" charset="2"/>
              <a:buChar char=""/>
            </a:pPr>
            <a:endParaRPr lang="en-US" sz="1650" dirty="0"/>
          </a:p>
          <a:p>
            <a:pPr marL="355600" indent="-355600">
              <a:buClr>
                <a:srgbClr val="0070C0"/>
              </a:buClr>
              <a:buFont typeface="Wingdings 3" panose="05040102010807070707" pitchFamily="18" charset="2"/>
              <a:buChar char=""/>
            </a:pPr>
            <a:endParaRPr lang="en-US" sz="1650" dirty="0" smtClean="0"/>
          </a:p>
          <a:p>
            <a:pPr marL="355600" indent="-355600">
              <a:buClr>
                <a:srgbClr val="0070C0"/>
              </a:buClr>
              <a:buFont typeface="Wingdings 3" panose="05040102010807070707" pitchFamily="18" charset="2"/>
              <a:buChar char=""/>
            </a:pPr>
            <a:endParaRPr lang="en-US" sz="1650" dirty="0"/>
          </a:p>
          <a:p>
            <a:pPr marL="355600" indent="-355600">
              <a:buClr>
                <a:srgbClr val="0070C0"/>
              </a:buClr>
              <a:buFont typeface="Wingdings 3" panose="05040102010807070707" pitchFamily="18" charset="2"/>
              <a:buChar char=""/>
            </a:pPr>
            <a:endParaRPr lang="en-US" sz="1650" dirty="0" smtClean="0"/>
          </a:p>
          <a:p>
            <a:pPr marL="355600" indent="-355600">
              <a:buClr>
                <a:srgbClr val="0070C0"/>
              </a:buClr>
              <a:buFont typeface="Wingdings 3" panose="05040102010807070707" pitchFamily="18" charset="2"/>
              <a:buChar char=""/>
            </a:pPr>
            <a:endParaRPr lang="en-US" sz="1650" dirty="0"/>
          </a:p>
          <a:p>
            <a:pPr marL="355600" indent="-355600">
              <a:buClr>
                <a:srgbClr val="0070C0"/>
              </a:buClr>
              <a:buFont typeface="Wingdings 3" panose="05040102010807070707" pitchFamily="18" charset="2"/>
              <a:buChar char=""/>
            </a:pPr>
            <a:endParaRPr lang="en-US" sz="1650" dirty="0" smtClean="0"/>
          </a:p>
          <a:p>
            <a:pPr marL="355600" indent="-355600">
              <a:buClr>
                <a:srgbClr val="0070C0"/>
              </a:buClr>
              <a:buFont typeface="Wingdings 3" panose="05040102010807070707" pitchFamily="18" charset="2"/>
              <a:buChar char=""/>
            </a:pPr>
            <a:endParaRPr lang="en-US" sz="1650" dirty="0"/>
          </a:p>
          <a:p>
            <a:pPr marL="355600" indent="-355600">
              <a:buClr>
                <a:srgbClr val="0070C0"/>
              </a:buClr>
              <a:buFont typeface="Wingdings 3" panose="05040102010807070707" pitchFamily="18" charset="2"/>
              <a:buChar char=""/>
            </a:pPr>
            <a:endParaRPr lang="en-US" sz="1650" dirty="0" smtClean="0"/>
          </a:p>
          <a:p>
            <a:pPr marL="355600" indent="-355600">
              <a:buClr>
                <a:srgbClr val="0070C0"/>
              </a:buClr>
              <a:buFont typeface="Wingdings 3" panose="05040102010807070707" pitchFamily="18" charset="2"/>
              <a:buChar char=""/>
            </a:pPr>
            <a:endParaRPr lang="en-US" sz="1650" dirty="0"/>
          </a:p>
          <a:p>
            <a:pPr marL="355600" indent="-355600">
              <a:buClr>
                <a:srgbClr val="0070C0"/>
              </a:buClr>
              <a:buFont typeface="Wingdings 3" panose="05040102010807070707" pitchFamily="18" charset="2"/>
              <a:buChar char=""/>
            </a:pPr>
            <a:r>
              <a:rPr lang="en-US" sz="1650" b="1" dirty="0"/>
              <a:t>Atoms are the smallest particles of matter, that we </a:t>
            </a:r>
            <a:r>
              <a:rPr lang="en-US" sz="1650" b="1" dirty="0" smtClean="0"/>
              <a:t>cannot break down </a:t>
            </a:r>
            <a:r>
              <a:rPr lang="en-US" sz="1650" b="1" dirty="0"/>
              <a:t>further by chemical means.</a:t>
            </a:r>
          </a:p>
          <a:p>
            <a:pPr marL="355600" indent="-355600">
              <a:buClr>
                <a:srgbClr val="0070C0"/>
              </a:buClr>
              <a:buFont typeface="Wingdings 3" panose="05040102010807070707" pitchFamily="18" charset="2"/>
              <a:buChar char=""/>
            </a:pPr>
            <a:r>
              <a:rPr lang="en-US" sz="1650" dirty="0"/>
              <a:t>Single atoms are far too small to see. Perhaps a million </a:t>
            </a:r>
            <a:r>
              <a:rPr lang="en-US" sz="1650" dirty="0" smtClean="0"/>
              <a:t/>
            </a:r>
            <a:br>
              <a:rPr lang="en-US" sz="1650" dirty="0" smtClean="0"/>
            </a:br>
            <a:r>
              <a:rPr lang="en-US" sz="1650" dirty="0" smtClean="0"/>
              <a:t>sodium atoms could </a:t>
            </a:r>
            <a:r>
              <a:rPr lang="en-US" sz="1650" dirty="0"/>
              <a:t>fit in a line across this full stop. So </a:t>
            </a:r>
            <a:r>
              <a:rPr lang="en-US" sz="1650" dirty="0" smtClean="0"/>
              <a:t/>
            </a:r>
            <a:br>
              <a:rPr lang="en-US" sz="1650" dirty="0" smtClean="0"/>
            </a:br>
            <a:r>
              <a:rPr lang="en-US" sz="1650" dirty="0" smtClean="0"/>
              <a:t>you </a:t>
            </a:r>
            <a:r>
              <a:rPr lang="en-US" sz="1650" dirty="0"/>
              <a:t>can see sodium only if </a:t>
            </a:r>
            <a:r>
              <a:rPr lang="en-US" sz="1650" dirty="0" smtClean="0"/>
              <a:t>there are </a:t>
            </a:r>
            <a:r>
              <a:rPr lang="en-US" sz="1650" dirty="0"/>
              <a:t>enough sodium </a:t>
            </a:r>
            <a:r>
              <a:rPr lang="en-US" sz="1650" dirty="0" smtClean="0"/>
              <a:t/>
            </a:r>
            <a:br>
              <a:rPr lang="en-US" sz="1650" dirty="0" smtClean="0"/>
            </a:br>
            <a:r>
              <a:rPr lang="en-US" sz="1650" dirty="0" smtClean="0"/>
              <a:t>atoms </a:t>
            </a:r>
            <a:r>
              <a:rPr lang="en-US" sz="1650" dirty="0"/>
              <a:t>together in one place!</a:t>
            </a:r>
          </a:p>
          <a:p>
            <a:pPr marL="355600" indent="-355600">
              <a:buClr>
                <a:srgbClr val="0070C0"/>
              </a:buClr>
              <a:buFont typeface="Wingdings 3" panose="05040102010807070707" pitchFamily="18" charset="2"/>
              <a:buChar char=""/>
            </a:pPr>
            <a:r>
              <a:rPr lang="en-US" sz="1650" dirty="0"/>
              <a:t>In fact atoms are mostly empty space. Each consists of </a:t>
            </a:r>
            <a:r>
              <a:rPr lang="en-US" sz="1650" dirty="0" smtClean="0"/>
              <a:t/>
            </a:r>
            <a:br>
              <a:rPr lang="en-US" sz="1650" dirty="0" smtClean="0"/>
            </a:br>
            <a:r>
              <a:rPr lang="en-US" sz="1650" dirty="0" smtClean="0"/>
              <a:t>a </a:t>
            </a:r>
            <a:r>
              <a:rPr lang="en-US" sz="1650" dirty="0"/>
              <a:t>nucleus and </a:t>
            </a:r>
            <a:r>
              <a:rPr lang="en-US" sz="1650" dirty="0" smtClean="0"/>
              <a:t>a cloud </a:t>
            </a:r>
            <a:r>
              <a:rPr lang="en-US" sz="1650" dirty="0"/>
              <a:t>of particles called electrons that </a:t>
            </a:r>
            <a:r>
              <a:rPr lang="en-US" sz="1650" dirty="0" smtClean="0"/>
              <a:t/>
            </a:r>
            <a:br>
              <a:rPr lang="en-US" sz="1650" dirty="0" smtClean="0"/>
            </a:br>
            <a:r>
              <a:rPr lang="en-US" sz="1650" dirty="0" smtClean="0"/>
              <a:t>whizz </a:t>
            </a:r>
            <a:r>
              <a:rPr lang="en-US" sz="1650" dirty="0"/>
              <a:t>around it. This </a:t>
            </a:r>
            <a:r>
              <a:rPr lang="en-US" sz="1650" dirty="0" smtClean="0"/>
              <a:t>drawing shows </a:t>
            </a:r>
            <a:r>
              <a:rPr lang="en-US" sz="1650" dirty="0"/>
              <a:t>how a sodium atom </a:t>
            </a:r>
            <a:r>
              <a:rPr lang="en-US" sz="1650" dirty="0" smtClean="0"/>
              <a:t/>
            </a:r>
            <a:br>
              <a:rPr lang="en-US" sz="1650" dirty="0" smtClean="0"/>
            </a:br>
            <a:r>
              <a:rPr lang="en-US" sz="1650" dirty="0" smtClean="0"/>
              <a:t>might </a:t>
            </a:r>
            <a:r>
              <a:rPr lang="en-US" sz="1650" dirty="0"/>
              <a:t>look, magnified many millions of times.</a:t>
            </a:r>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30</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1363" t="3601" r="11363" b="2758"/>
          <a:stretch/>
        </p:blipFill>
        <p:spPr>
          <a:xfrm>
            <a:off x="323528" y="1479107"/>
            <a:ext cx="2448272" cy="1872209"/>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b="6781"/>
          <a:stretch/>
        </p:blipFill>
        <p:spPr>
          <a:xfrm>
            <a:off x="2892976" y="1479107"/>
            <a:ext cx="3191192" cy="1872208"/>
          </a:xfrm>
          <a:prstGeom prst="rect">
            <a:avLst/>
          </a:prstGeom>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l="9840" t="3600" r="9840" b="3600"/>
          <a:stretch/>
        </p:blipFill>
        <p:spPr>
          <a:xfrm>
            <a:off x="6156176" y="1479107"/>
            <a:ext cx="2592288" cy="1872208"/>
          </a:xfrm>
          <a:prstGeom prst="rect">
            <a:avLst/>
          </a:prstGeom>
        </p:spPr>
      </p:pic>
      <p:sp>
        <p:nvSpPr>
          <p:cNvPr id="7" name="Rectangle 6"/>
          <p:cNvSpPr/>
          <p:nvPr/>
        </p:nvSpPr>
        <p:spPr>
          <a:xfrm>
            <a:off x="323528" y="3410416"/>
            <a:ext cx="2448272" cy="738664"/>
          </a:xfrm>
          <a:prstGeom prst="rect">
            <a:avLst/>
          </a:prstGeom>
        </p:spPr>
        <p:txBody>
          <a:bodyPr wrap="square">
            <a:spAutoFit/>
          </a:bodyPr>
          <a:lstStyle/>
          <a:p>
            <a:r>
              <a:rPr lang="en-US" sz="1400" dirty="0">
                <a:latin typeface="NewAsterLTStd"/>
              </a:rPr>
              <a:t>Sodium is made of </a:t>
            </a:r>
            <a:r>
              <a:rPr lang="en-US" sz="1400" dirty="0" smtClean="0">
                <a:latin typeface="NewAsterLTStd"/>
              </a:rPr>
              <a:t>tiny particles </a:t>
            </a:r>
            <a:r>
              <a:rPr lang="en-GB" sz="1400" dirty="0" smtClean="0">
                <a:latin typeface="NewAsterLTStd"/>
              </a:rPr>
              <a:t>called sodium atoms</a:t>
            </a:r>
            <a:r>
              <a:rPr lang="en-GB" sz="1400" dirty="0">
                <a:latin typeface="NewAsterLTStd"/>
              </a:rPr>
              <a:t>.</a:t>
            </a:r>
            <a:endParaRPr lang="en-GB" sz="1400" dirty="0"/>
          </a:p>
        </p:txBody>
      </p:sp>
      <p:sp>
        <p:nvSpPr>
          <p:cNvPr id="8" name="Rectangle 7"/>
          <p:cNvSpPr/>
          <p:nvPr/>
        </p:nvSpPr>
        <p:spPr>
          <a:xfrm>
            <a:off x="2783797" y="3477514"/>
            <a:ext cx="3300371" cy="523220"/>
          </a:xfrm>
          <a:prstGeom prst="rect">
            <a:avLst/>
          </a:prstGeom>
        </p:spPr>
        <p:txBody>
          <a:bodyPr wrap="square">
            <a:spAutoFit/>
          </a:bodyPr>
          <a:lstStyle/>
          <a:p>
            <a:r>
              <a:rPr lang="en-US" sz="1400" dirty="0">
                <a:latin typeface="NewAsterLTStd"/>
              </a:rPr>
              <a:t>Diamond is made of carbon atoms –</a:t>
            </a:r>
          </a:p>
          <a:p>
            <a:r>
              <a:rPr lang="en-GB" sz="1400" dirty="0">
                <a:latin typeface="NewAsterLTStd"/>
              </a:rPr>
              <a:t>different from sodium atoms.</a:t>
            </a:r>
          </a:p>
        </p:txBody>
      </p:sp>
      <p:sp>
        <p:nvSpPr>
          <p:cNvPr id="10" name="Rectangle 9"/>
          <p:cNvSpPr/>
          <p:nvPr/>
        </p:nvSpPr>
        <p:spPr>
          <a:xfrm>
            <a:off x="6192180" y="3477514"/>
            <a:ext cx="2556284" cy="523220"/>
          </a:xfrm>
          <a:prstGeom prst="rect">
            <a:avLst/>
          </a:prstGeom>
        </p:spPr>
        <p:txBody>
          <a:bodyPr wrap="square">
            <a:spAutoFit/>
          </a:bodyPr>
          <a:lstStyle/>
          <a:p>
            <a:r>
              <a:rPr lang="en-US" sz="1400" dirty="0">
                <a:latin typeface="NewAsterLTStd"/>
              </a:rPr>
              <a:t>Mercury is made of </a:t>
            </a:r>
            <a:r>
              <a:rPr lang="en-US" sz="1400" dirty="0" smtClean="0">
                <a:latin typeface="NewAsterLTStd"/>
              </a:rPr>
              <a:t>mercury </a:t>
            </a:r>
            <a:r>
              <a:rPr lang="en-GB" sz="1400" dirty="0" smtClean="0">
                <a:latin typeface="NewAsterLTStd"/>
              </a:rPr>
              <a:t>atoms </a:t>
            </a:r>
            <a:r>
              <a:rPr lang="en-GB" sz="1400" dirty="0">
                <a:latin typeface="NewAsterLTStd"/>
              </a:rPr>
              <a:t>– different again!</a:t>
            </a:r>
          </a:p>
        </p:txBody>
      </p:sp>
      <p:pic>
        <p:nvPicPr>
          <p:cNvPr id="11" name="Picture 10"/>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964564" y="4455421"/>
            <a:ext cx="2855908" cy="2141932"/>
          </a:xfrm>
          <a:prstGeom prst="rect">
            <a:avLst/>
          </a:prstGeom>
        </p:spPr>
      </p:pic>
      <p:sp>
        <p:nvSpPr>
          <p:cNvPr id="6" name="TextBox 5">
            <a:hlinkClick r:id="rId7" action="ppaction://hlinksldjump"/>
          </p:cNvPr>
          <p:cNvSpPr txBox="1"/>
          <p:nvPr/>
        </p:nvSpPr>
        <p:spPr>
          <a:xfrm>
            <a:off x="8220815" y="90872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
        <p:nvSpPr>
          <p:cNvPr id="13" name="TextBox 12">
            <a:hlinkClick r:id="rId7" action="ppaction://hlinksldjump"/>
          </p:cNvPr>
          <p:cNvSpPr txBox="1"/>
          <p:nvPr/>
        </p:nvSpPr>
        <p:spPr>
          <a:xfrm>
            <a:off x="8263782" y="1556792"/>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1766925886"/>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3.1 – Atoms and Elements</a:t>
            </a:r>
            <a:endParaRPr lang="en-GB" b="1" dirty="0" smtClean="0"/>
          </a:p>
        </p:txBody>
      </p:sp>
      <p:sp>
        <p:nvSpPr>
          <p:cNvPr id="34" name="Rectangle 33"/>
          <p:cNvSpPr/>
          <p:nvPr/>
        </p:nvSpPr>
        <p:spPr>
          <a:xfrm>
            <a:off x="251520" y="1115329"/>
            <a:ext cx="6264696" cy="3393237"/>
          </a:xfrm>
          <a:prstGeom prst="rect">
            <a:avLst/>
          </a:prstGeom>
        </p:spPr>
        <p:txBody>
          <a:bodyPr wrap="square">
            <a:spAutoFit/>
          </a:bodyPr>
          <a:lstStyle/>
          <a:p>
            <a:pPr>
              <a:buClr>
                <a:srgbClr val="0070C0"/>
              </a:buClr>
            </a:pPr>
            <a:r>
              <a:rPr lang="en-US" sz="1650" b="1" dirty="0">
                <a:solidFill>
                  <a:srgbClr val="B21212"/>
                </a:solidFill>
              </a:rPr>
              <a:t>The elements</a:t>
            </a:r>
          </a:p>
          <a:p>
            <a:pPr marL="355600" indent="-355600">
              <a:buClr>
                <a:srgbClr val="0070C0"/>
              </a:buClr>
              <a:buFont typeface="Wingdings 3" panose="05040102010807070707" pitchFamily="18" charset="2"/>
              <a:buChar char=""/>
            </a:pPr>
            <a:r>
              <a:rPr lang="en-US" sz="1650" dirty="0"/>
              <a:t>Sodium is made of sodium atoms only, so it is an element.</a:t>
            </a:r>
          </a:p>
          <a:p>
            <a:pPr marL="355600" indent="-355600">
              <a:buClr>
                <a:srgbClr val="0070C0"/>
              </a:buClr>
              <a:buFont typeface="Wingdings 3" panose="05040102010807070707" pitchFamily="18" charset="2"/>
              <a:buChar char=""/>
            </a:pPr>
            <a:r>
              <a:rPr lang="en-US" sz="1650" b="1" dirty="0"/>
              <a:t>An element contains only one kind of atom.</a:t>
            </a:r>
          </a:p>
          <a:p>
            <a:pPr marL="355600" indent="-355600">
              <a:buClr>
                <a:srgbClr val="0070C0"/>
              </a:buClr>
              <a:buFont typeface="Wingdings 3" panose="05040102010807070707" pitchFamily="18" charset="2"/>
              <a:buChar char=""/>
            </a:pPr>
            <a:r>
              <a:rPr lang="en-US" sz="1650" dirty="0"/>
              <a:t>Around 90 elements have been found in the Earth and </a:t>
            </a:r>
            <a:r>
              <a:rPr lang="en-US" sz="1650" dirty="0" smtClean="0"/>
              <a:t>atmosphere. Scientists </a:t>
            </a:r>
            <a:r>
              <a:rPr lang="en-US" sz="1650" dirty="0"/>
              <a:t>have made nearly 30 others in the lab. Many of the ‘</a:t>
            </a:r>
            <a:r>
              <a:rPr lang="en-US" sz="1650" dirty="0" smtClean="0"/>
              <a:t>artificial’ elements </a:t>
            </a:r>
            <a:r>
              <a:rPr lang="en-US" sz="1650" dirty="0"/>
              <a:t>are very unstable, and last just a few seconds before </a:t>
            </a:r>
            <a:r>
              <a:rPr lang="en-US" sz="1650" dirty="0" smtClean="0"/>
              <a:t>breaking down </a:t>
            </a:r>
            <a:r>
              <a:rPr lang="en-US" sz="1650" dirty="0"/>
              <a:t>into other elements. (That is why they are not found in nature.)</a:t>
            </a:r>
          </a:p>
          <a:p>
            <a:pPr>
              <a:buClr>
                <a:srgbClr val="0070C0"/>
              </a:buClr>
            </a:pPr>
            <a:r>
              <a:rPr lang="en-US" sz="1650" b="1" dirty="0">
                <a:solidFill>
                  <a:srgbClr val="B21212"/>
                </a:solidFill>
              </a:rPr>
              <a:t>Symbols for the elements</a:t>
            </a:r>
          </a:p>
          <a:p>
            <a:pPr marL="355600" indent="-355600">
              <a:buClr>
                <a:srgbClr val="0070C0"/>
              </a:buClr>
              <a:buFont typeface="Wingdings 3" panose="05040102010807070707" pitchFamily="18" charset="2"/>
              <a:buChar char=""/>
            </a:pPr>
            <a:r>
              <a:rPr lang="en-US" sz="1650" dirty="0"/>
              <a:t>To make life easy, each element has a symbol. For example the symbol </a:t>
            </a:r>
            <a:r>
              <a:rPr lang="en-US" sz="1650" dirty="0" smtClean="0"/>
              <a:t>for carbon </a:t>
            </a:r>
            <a:r>
              <a:rPr lang="en-US" sz="1650" dirty="0"/>
              <a:t>is C. The symbol for potassium is K, from its Latin name </a:t>
            </a:r>
            <a:r>
              <a:rPr lang="en-US" sz="1650" dirty="0" err="1" smtClean="0"/>
              <a:t>kalium</a:t>
            </a:r>
            <a:r>
              <a:rPr lang="en-US" sz="1650" dirty="0" smtClean="0"/>
              <a:t>. Some </a:t>
            </a:r>
            <a:r>
              <a:rPr lang="en-US" sz="1650" dirty="0"/>
              <a:t>elements are named after the people who discovered them.</a:t>
            </a:r>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30</a:t>
            </a:r>
            <a:endParaRPr lang="en-GB" sz="960" b="1" dirty="0">
              <a:latin typeface="Arial" panose="020B0604020202020204" pitchFamily="34" charset="0"/>
              <a:cs typeface="Arial" panose="020B0604020202020204" pitchFamily="34" charset="0"/>
            </a:endParaRPr>
          </a:p>
        </p:txBody>
      </p:sp>
      <p:sp>
        <p:nvSpPr>
          <p:cNvPr id="10" name="Rectangle 9"/>
          <p:cNvSpPr/>
          <p:nvPr/>
        </p:nvSpPr>
        <p:spPr>
          <a:xfrm>
            <a:off x="6629362" y="3933056"/>
            <a:ext cx="2155105" cy="1169551"/>
          </a:xfrm>
          <a:prstGeom prst="rect">
            <a:avLst/>
          </a:prstGeom>
        </p:spPr>
        <p:txBody>
          <a:bodyPr wrap="square">
            <a:spAutoFit/>
          </a:bodyPr>
          <a:lstStyle/>
          <a:p>
            <a:r>
              <a:rPr lang="en-US" sz="1400" dirty="0">
                <a:latin typeface="NewAsterLTStd"/>
              </a:rPr>
              <a:t>This painting shows </a:t>
            </a:r>
            <a:r>
              <a:rPr lang="en-US" sz="1400" dirty="0" err="1">
                <a:latin typeface="NewAsterLTStd"/>
              </a:rPr>
              <a:t>Hennig</a:t>
            </a:r>
            <a:r>
              <a:rPr lang="en-US" sz="1400" dirty="0">
                <a:latin typeface="NewAsterLTStd"/>
              </a:rPr>
              <a:t> </a:t>
            </a:r>
            <a:r>
              <a:rPr lang="en-US" sz="1400" dirty="0" smtClean="0">
                <a:latin typeface="NewAsterLTStd"/>
              </a:rPr>
              <a:t>Brand, who </a:t>
            </a:r>
            <a:r>
              <a:rPr lang="en-US" sz="1400" dirty="0">
                <a:latin typeface="NewAsterLTStd"/>
              </a:rPr>
              <a:t>discovered the element </a:t>
            </a:r>
            <a:r>
              <a:rPr lang="en-US" sz="1400" dirty="0" smtClean="0">
                <a:latin typeface="NewAsterLTStd"/>
              </a:rPr>
              <a:t>phosphorus, in </a:t>
            </a:r>
            <a:r>
              <a:rPr lang="en-US" sz="1400" dirty="0">
                <a:latin typeface="NewAsterLTStd"/>
              </a:rPr>
              <a:t>1669. It glows in the dark!</a:t>
            </a:r>
            <a:endParaRPr lang="en-GB" sz="1400" dirty="0">
              <a:latin typeface="NewAsterLTStd"/>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9363" y="1127905"/>
            <a:ext cx="2191109" cy="2733143"/>
          </a:xfrm>
          <a:prstGeom prst="rect">
            <a:avLst/>
          </a:prstGeom>
        </p:spPr>
      </p:pic>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l="7722" t="10466" r="5129"/>
          <a:stretch/>
        </p:blipFill>
        <p:spPr>
          <a:xfrm>
            <a:off x="323528" y="4508566"/>
            <a:ext cx="4455051" cy="2074341"/>
          </a:xfrm>
          <a:prstGeom prst="rect">
            <a:avLst/>
          </a:prstGeom>
        </p:spPr>
      </p:pic>
      <p:sp>
        <p:nvSpPr>
          <p:cNvPr id="15" name="Rectangle 14"/>
          <p:cNvSpPr/>
          <p:nvPr/>
        </p:nvSpPr>
        <p:spPr>
          <a:xfrm>
            <a:off x="4823062" y="5844243"/>
            <a:ext cx="3612599" cy="738664"/>
          </a:xfrm>
          <a:prstGeom prst="rect">
            <a:avLst/>
          </a:prstGeom>
        </p:spPr>
        <p:txBody>
          <a:bodyPr wrap="square">
            <a:spAutoFit/>
          </a:bodyPr>
          <a:lstStyle/>
          <a:p>
            <a:r>
              <a:rPr lang="en-US" sz="1400" dirty="0">
                <a:latin typeface="NewAsterLTStd"/>
              </a:rPr>
              <a:t>Collecting the element sulfur </a:t>
            </a:r>
            <a:r>
              <a:rPr lang="en-US" sz="1400" dirty="0" smtClean="0">
                <a:latin typeface="NewAsterLTStd"/>
              </a:rPr>
              <a:t>from a </a:t>
            </a:r>
            <a:r>
              <a:rPr lang="en-US" sz="1400" dirty="0">
                <a:latin typeface="NewAsterLTStd"/>
              </a:rPr>
              <a:t>volcano crater in Indonesia. It is </a:t>
            </a:r>
            <a:r>
              <a:rPr lang="en-US" sz="1400" dirty="0" smtClean="0">
                <a:latin typeface="NewAsterLTStd"/>
              </a:rPr>
              <a:t>used as </a:t>
            </a:r>
            <a:r>
              <a:rPr lang="en-US" sz="1400" dirty="0">
                <a:latin typeface="NewAsterLTStd"/>
              </a:rPr>
              <a:t>an ingredient in many cosmetics.</a:t>
            </a:r>
            <a:endParaRPr lang="en-GB" sz="1400" dirty="0">
              <a:latin typeface="NewAsterLTStd"/>
            </a:endParaRPr>
          </a:p>
        </p:txBody>
      </p:sp>
      <p:sp>
        <p:nvSpPr>
          <p:cNvPr id="11" name="TextBox 10">
            <a:hlinkClick r:id="rId5" action="ppaction://hlinksldjump"/>
          </p:cNvPr>
          <p:cNvSpPr txBox="1"/>
          <p:nvPr/>
        </p:nvSpPr>
        <p:spPr>
          <a:xfrm>
            <a:off x="8244408" y="587727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
        <p:nvSpPr>
          <p:cNvPr id="14" name="TextBox 13">
            <a:hlinkClick r:id="rId5" action="ppaction://hlinksldjump"/>
          </p:cNvPr>
          <p:cNvSpPr txBox="1"/>
          <p:nvPr/>
        </p:nvSpPr>
        <p:spPr>
          <a:xfrm>
            <a:off x="8263782" y="908720"/>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1345609770"/>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3.1 – Atoms and Elements</a:t>
            </a:r>
            <a:endParaRPr lang="en-GB" b="1" dirty="0" smtClean="0"/>
          </a:p>
        </p:txBody>
      </p:sp>
      <p:sp>
        <p:nvSpPr>
          <p:cNvPr id="34" name="Rectangle 33"/>
          <p:cNvSpPr/>
          <p:nvPr/>
        </p:nvSpPr>
        <p:spPr>
          <a:xfrm>
            <a:off x="251520" y="1115329"/>
            <a:ext cx="6264696" cy="461665"/>
          </a:xfrm>
          <a:prstGeom prst="rect">
            <a:avLst/>
          </a:prstGeom>
        </p:spPr>
        <p:txBody>
          <a:bodyPr wrap="square">
            <a:spAutoFit/>
          </a:bodyPr>
          <a:lstStyle/>
          <a:p>
            <a:pPr>
              <a:buClr>
                <a:srgbClr val="0070C0"/>
              </a:buClr>
            </a:pPr>
            <a:r>
              <a:rPr lang="en-US" sz="2400" b="1" dirty="0">
                <a:solidFill>
                  <a:srgbClr val="B21212"/>
                </a:solidFill>
              </a:rPr>
              <a:t>The </a:t>
            </a:r>
            <a:r>
              <a:rPr lang="en-US" sz="2400" b="1" dirty="0" smtClean="0">
                <a:solidFill>
                  <a:srgbClr val="B21212"/>
                </a:solidFill>
              </a:rPr>
              <a:t>Periodic Table</a:t>
            </a:r>
            <a:endParaRPr lang="en-US" sz="2400" dirty="0">
              <a:solidFill>
                <a:srgbClr val="B21212"/>
              </a:solidFill>
            </a:endParaRPr>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31</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23528" y="1515543"/>
            <a:ext cx="8496944" cy="4289721"/>
          </a:xfrm>
          <a:prstGeom prst="rect">
            <a:avLst/>
          </a:prstGeom>
        </p:spPr>
      </p:pic>
      <p:sp>
        <p:nvSpPr>
          <p:cNvPr id="6" name="TextBox 5">
            <a:hlinkClick r:id="rId4" action="ppaction://hlinksldjump"/>
          </p:cNvPr>
          <p:cNvSpPr txBox="1"/>
          <p:nvPr/>
        </p:nvSpPr>
        <p:spPr>
          <a:xfrm>
            <a:off x="8220815" y="587727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
        <p:nvSpPr>
          <p:cNvPr id="8" name="TextBox 7">
            <a:hlinkClick r:id="rId4" action="ppaction://hlinksldjump"/>
          </p:cNvPr>
          <p:cNvSpPr txBox="1"/>
          <p:nvPr/>
        </p:nvSpPr>
        <p:spPr>
          <a:xfrm>
            <a:off x="8263782" y="86981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2682862626"/>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3.1 – Atoms and Elements</a:t>
            </a:r>
            <a:endParaRPr lang="en-GB" b="1" dirty="0" smtClean="0"/>
          </a:p>
        </p:txBody>
      </p:sp>
      <p:sp>
        <p:nvSpPr>
          <p:cNvPr id="34" name="Rectangle 33"/>
          <p:cNvSpPr/>
          <p:nvPr/>
        </p:nvSpPr>
        <p:spPr>
          <a:xfrm>
            <a:off x="251520" y="1115329"/>
            <a:ext cx="6264696" cy="5272213"/>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1870" dirty="0"/>
              <a:t>The table above is called the Periodic Table.</a:t>
            </a:r>
          </a:p>
          <a:p>
            <a:pPr marL="627063" indent="-271463">
              <a:buClr>
                <a:srgbClr val="0070C0"/>
              </a:buClr>
              <a:buFont typeface="Wingdings" panose="05000000000000000000" pitchFamily="2" charset="2"/>
              <a:buChar char="§"/>
            </a:pPr>
            <a:r>
              <a:rPr lang="en-US" sz="1870" dirty="0" smtClean="0"/>
              <a:t>It </a:t>
            </a:r>
            <a:r>
              <a:rPr lang="en-US" sz="1870" dirty="0"/>
              <a:t>gives the names and symbols for the elements.</a:t>
            </a:r>
          </a:p>
          <a:p>
            <a:pPr marL="627063" indent="-271463">
              <a:buClr>
                <a:srgbClr val="0070C0"/>
              </a:buClr>
              <a:buFont typeface="Wingdings" panose="05000000000000000000" pitchFamily="2" charset="2"/>
              <a:buChar char="§"/>
            </a:pPr>
            <a:r>
              <a:rPr lang="en-US" sz="1870" dirty="0" smtClean="0"/>
              <a:t>The </a:t>
            </a:r>
            <a:r>
              <a:rPr lang="en-US" sz="1870" dirty="0"/>
              <a:t>column and row an element is in gives us lots of clues about </a:t>
            </a:r>
            <a:r>
              <a:rPr lang="en-US" sz="1870" dirty="0" smtClean="0"/>
              <a:t>it.</a:t>
            </a:r>
            <a:br>
              <a:rPr lang="en-US" sz="1870" dirty="0" smtClean="0"/>
            </a:br>
            <a:r>
              <a:rPr lang="en-US" sz="1870" dirty="0" smtClean="0"/>
              <a:t>For </a:t>
            </a:r>
            <a:r>
              <a:rPr lang="en-US" sz="1870" dirty="0"/>
              <a:t>example, look at the columns numbered I, II, </a:t>
            </a:r>
            <a:r>
              <a:rPr lang="en-US" sz="1870" dirty="0" smtClean="0"/>
              <a:t>III.</a:t>
            </a:r>
            <a:br>
              <a:rPr lang="en-US" sz="1870" dirty="0" smtClean="0"/>
            </a:br>
            <a:r>
              <a:rPr lang="en-US" sz="1870" dirty="0" smtClean="0"/>
              <a:t>The </a:t>
            </a:r>
            <a:r>
              <a:rPr lang="en-US" sz="1870" dirty="0"/>
              <a:t>elements in these form families or groups, with similar </a:t>
            </a:r>
            <a:r>
              <a:rPr lang="en-US" sz="1870" dirty="0" smtClean="0"/>
              <a:t>properties.</a:t>
            </a:r>
            <a:br>
              <a:rPr lang="en-US" sz="1870" dirty="0" smtClean="0"/>
            </a:br>
            <a:r>
              <a:rPr lang="en-US" sz="1870" dirty="0" smtClean="0"/>
              <a:t>So </a:t>
            </a:r>
            <a:r>
              <a:rPr lang="en-US" sz="1870" dirty="0"/>
              <a:t>if you know how one element in Group I behaves, for example, </a:t>
            </a:r>
            <a:r>
              <a:rPr lang="en-US" sz="1870" dirty="0" smtClean="0"/>
              <a:t>you can </a:t>
            </a:r>
            <a:r>
              <a:rPr lang="en-US" sz="1870" dirty="0"/>
              <a:t>make a good guess about the </a:t>
            </a:r>
            <a:r>
              <a:rPr lang="en-US" sz="1870" dirty="0" smtClean="0"/>
              <a:t>others.</a:t>
            </a:r>
          </a:p>
          <a:p>
            <a:pPr marL="627063" indent="-271463">
              <a:buClr>
                <a:srgbClr val="0070C0"/>
              </a:buClr>
              <a:buFont typeface="Wingdings" panose="05000000000000000000" pitchFamily="2" charset="2"/>
              <a:buChar char="§"/>
            </a:pPr>
            <a:r>
              <a:rPr lang="en-US" sz="1870" dirty="0" smtClean="0"/>
              <a:t>The </a:t>
            </a:r>
            <a:r>
              <a:rPr lang="en-US" sz="1870" dirty="0"/>
              <a:t>rows are called </a:t>
            </a:r>
            <a:r>
              <a:rPr lang="en-US" sz="1870" dirty="0" smtClean="0"/>
              <a:t>periods.</a:t>
            </a:r>
          </a:p>
          <a:p>
            <a:pPr marL="627063" indent="-271463">
              <a:buClr>
                <a:srgbClr val="0070C0"/>
              </a:buClr>
              <a:buFont typeface="Wingdings" panose="05000000000000000000" pitchFamily="2" charset="2"/>
              <a:buChar char="§"/>
            </a:pPr>
            <a:r>
              <a:rPr lang="en-US" sz="1870" dirty="0"/>
              <a:t>L</a:t>
            </a:r>
            <a:r>
              <a:rPr lang="en-US" sz="1870" dirty="0" smtClean="0"/>
              <a:t>ook </a:t>
            </a:r>
            <a:r>
              <a:rPr lang="en-US" sz="1870" dirty="0"/>
              <a:t>at the zig-zag line. It separates metals from non-metals, with </a:t>
            </a:r>
            <a:r>
              <a:rPr lang="en-US" sz="1870" dirty="0" smtClean="0"/>
              <a:t>the non-metals </a:t>
            </a:r>
            <a:r>
              <a:rPr lang="en-US" sz="1870" dirty="0"/>
              <a:t>on the right of the line, except for hydrogen. So there is </a:t>
            </a:r>
            <a:r>
              <a:rPr lang="en-US" sz="1870" dirty="0" smtClean="0"/>
              <a:t>a change </a:t>
            </a:r>
            <a:r>
              <a:rPr lang="en-US" sz="1870" dirty="0"/>
              <a:t>from metal to non-metal, as you go across a period.</a:t>
            </a:r>
          </a:p>
          <a:p>
            <a:pPr marL="355600" indent="-355600">
              <a:buClr>
                <a:srgbClr val="0070C0"/>
              </a:buClr>
              <a:buFont typeface="Wingdings 3" panose="05040102010807070707" pitchFamily="18" charset="2"/>
              <a:buChar char=""/>
            </a:pPr>
            <a:r>
              <a:rPr lang="en-US" sz="1870" dirty="0"/>
              <a:t>Now look at the small numbers beside each symbol. These tell us a </a:t>
            </a:r>
            <a:r>
              <a:rPr lang="en-US" sz="1870" dirty="0" smtClean="0"/>
              <a:t>lot about </a:t>
            </a:r>
            <a:r>
              <a:rPr lang="en-US" sz="1870" dirty="0"/>
              <a:t>the atoms of the element, as you will soon see.</a:t>
            </a:r>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31</a:t>
            </a:r>
            <a:endParaRPr lang="en-GB" sz="960" b="1" dirty="0">
              <a:latin typeface="Arial" panose="020B0604020202020204" pitchFamily="34" charset="0"/>
              <a:cs typeface="Arial" panose="020B0604020202020204" pitchFamily="34" charset="0"/>
            </a:endParaRPr>
          </a:p>
        </p:txBody>
      </p:sp>
      <p:sp>
        <p:nvSpPr>
          <p:cNvPr id="10" name="Rectangle 9"/>
          <p:cNvSpPr/>
          <p:nvPr/>
        </p:nvSpPr>
        <p:spPr>
          <a:xfrm>
            <a:off x="6516216" y="3933056"/>
            <a:ext cx="2268251" cy="2031325"/>
          </a:xfrm>
          <a:prstGeom prst="rect">
            <a:avLst/>
          </a:prstGeom>
        </p:spPr>
        <p:txBody>
          <a:bodyPr wrap="square">
            <a:spAutoFit/>
          </a:bodyPr>
          <a:lstStyle/>
          <a:p>
            <a:r>
              <a:rPr lang="en-US" dirty="0">
                <a:latin typeface="NewAsterLTStd"/>
              </a:rPr>
              <a:t>The element chlorine is a </a:t>
            </a:r>
            <a:r>
              <a:rPr lang="en-US" dirty="0" smtClean="0">
                <a:latin typeface="NewAsterLTStd"/>
              </a:rPr>
              <a:t>poisonous gas</a:t>
            </a:r>
            <a:r>
              <a:rPr lang="en-US" dirty="0">
                <a:latin typeface="NewAsterLTStd"/>
              </a:rPr>
              <a:t>. It was </a:t>
            </a:r>
            <a:r>
              <a:rPr lang="en-US" dirty="0" smtClean="0">
                <a:latin typeface="NewAsterLTStd"/>
              </a:rPr>
              <a:t>used </a:t>
            </a:r>
            <a:r>
              <a:rPr lang="en-US" dirty="0">
                <a:latin typeface="NewAsterLTStd"/>
              </a:rPr>
              <a:t>as a weapon in </a:t>
            </a:r>
            <a:r>
              <a:rPr lang="en-US" dirty="0" smtClean="0">
                <a:latin typeface="NewAsterLTStd"/>
              </a:rPr>
              <a:t>World War </a:t>
            </a:r>
            <a:r>
              <a:rPr lang="en-US" dirty="0">
                <a:latin typeface="NewAsterLTStd"/>
              </a:rPr>
              <a:t>I. This soldier was prepared.</a:t>
            </a:r>
            <a:endParaRPr lang="en-GB" dirty="0">
              <a:latin typeface="NewAsterLTStd"/>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9524" r="7936"/>
          <a:stretch/>
        </p:blipFill>
        <p:spPr>
          <a:xfrm>
            <a:off x="6516217" y="1171549"/>
            <a:ext cx="2304256" cy="2689775"/>
          </a:xfrm>
          <a:prstGeom prst="rect">
            <a:avLst/>
          </a:prstGeom>
        </p:spPr>
      </p:pic>
      <p:sp>
        <p:nvSpPr>
          <p:cNvPr id="7" name="TextBox 6">
            <a:hlinkClick r:id="rId4" action="ppaction://hlinksldjump"/>
          </p:cNvPr>
          <p:cNvSpPr txBox="1"/>
          <p:nvPr/>
        </p:nvSpPr>
        <p:spPr>
          <a:xfrm>
            <a:off x="8220815" y="591037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
        <p:nvSpPr>
          <p:cNvPr id="11" name="TextBox 10">
            <a:hlinkClick r:id="rId4" action="ppaction://hlinksldjump"/>
          </p:cNvPr>
          <p:cNvSpPr txBox="1"/>
          <p:nvPr/>
        </p:nvSpPr>
        <p:spPr>
          <a:xfrm>
            <a:off x="8263782" y="980728"/>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201936765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3.1 – Atoms and Elements</a:t>
            </a:r>
            <a:endParaRPr lang="en-GB" b="1" dirty="0" smtClean="0"/>
          </a:p>
        </p:txBody>
      </p:sp>
      <p:sp>
        <p:nvSpPr>
          <p:cNvPr id="34" name="Rectangle 33"/>
          <p:cNvSpPr/>
          <p:nvPr/>
        </p:nvSpPr>
        <p:spPr>
          <a:xfrm>
            <a:off x="251520" y="3458031"/>
            <a:ext cx="8568952" cy="3139321"/>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pPr>
            <a:r>
              <a:rPr lang="en-US" dirty="0"/>
              <a:t>What is: </a:t>
            </a:r>
            <a:r>
              <a:rPr lang="en-US" dirty="0" smtClean="0"/>
              <a:t>	</a:t>
            </a:r>
            <a:r>
              <a:rPr lang="en-US" b="1" dirty="0" smtClean="0"/>
              <a:t>a</a:t>
            </a:r>
            <a:r>
              <a:rPr lang="en-US" dirty="0" smtClean="0"/>
              <a:t> </a:t>
            </a:r>
            <a:r>
              <a:rPr lang="en-US" dirty="0"/>
              <a:t>an atom? </a:t>
            </a:r>
            <a:r>
              <a:rPr lang="en-US" dirty="0" smtClean="0"/>
              <a:t>	</a:t>
            </a:r>
            <a:r>
              <a:rPr lang="en-US" b="1" dirty="0" smtClean="0"/>
              <a:t>b</a:t>
            </a:r>
            <a:r>
              <a:rPr lang="en-US" dirty="0" smtClean="0"/>
              <a:t> </a:t>
            </a:r>
            <a:r>
              <a:rPr lang="en-US" dirty="0"/>
              <a:t>an element?</a:t>
            </a:r>
          </a:p>
          <a:p>
            <a:pPr marL="457200" indent="-457200">
              <a:buClr>
                <a:srgbClr val="0070C0"/>
              </a:buClr>
              <a:buFont typeface="+mj-lt"/>
              <a:buAutoNum type="arabicPeriod"/>
            </a:pPr>
            <a:r>
              <a:rPr lang="en-US" dirty="0" smtClean="0"/>
              <a:t>If </a:t>
            </a:r>
            <a:r>
              <a:rPr lang="en-US" dirty="0"/>
              <a:t>you could look inside an atom, what would you see?</a:t>
            </a:r>
          </a:p>
          <a:p>
            <a:pPr marL="457200" indent="-457200">
              <a:buClr>
                <a:srgbClr val="0070C0"/>
              </a:buClr>
              <a:buFont typeface="+mj-lt"/>
              <a:buAutoNum type="arabicPeriod"/>
            </a:pPr>
            <a:r>
              <a:rPr lang="en-US" dirty="0" smtClean="0"/>
              <a:t>The </a:t>
            </a:r>
            <a:r>
              <a:rPr lang="en-US" dirty="0"/>
              <a:t>symbols for some elements come from </a:t>
            </a:r>
            <a:r>
              <a:rPr lang="en-US" dirty="0" smtClean="0"/>
              <a:t>their Latin names. See if you can identify the element whose</a:t>
            </a:r>
            <a:br>
              <a:rPr lang="en-US" dirty="0" smtClean="0"/>
            </a:br>
            <a:r>
              <a:rPr lang="en-US" dirty="0" smtClean="0"/>
              <a:t>Latin </a:t>
            </a:r>
            <a:r>
              <a:rPr lang="en-US" dirty="0"/>
              <a:t>name is:</a:t>
            </a:r>
          </a:p>
          <a:p>
            <a:pPr>
              <a:buClr>
                <a:srgbClr val="0070C0"/>
              </a:buClr>
              <a:tabLst>
                <a:tab pos="439738" algn="l"/>
              </a:tabLst>
            </a:pPr>
            <a:r>
              <a:rPr lang="en-US" dirty="0" smtClean="0"/>
              <a:t>	</a:t>
            </a:r>
            <a:r>
              <a:rPr lang="en-US" b="1" dirty="0" smtClean="0"/>
              <a:t>a</a:t>
            </a:r>
            <a:r>
              <a:rPr lang="en-US" dirty="0" smtClean="0"/>
              <a:t> </a:t>
            </a:r>
            <a:r>
              <a:rPr lang="en-US" dirty="0" err="1"/>
              <a:t>natrium</a:t>
            </a:r>
            <a:r>
              <a:rPr lang="en-US" dirty="0"/>
              <a:t> </a:t>
            </a:r>
            <a:r>
              <a:rPr lang="en-US" dirty="0" smtClean="0"/>
              <a:t>	</a:t>
            </a:r>
            <a:r>
              <a:rPr lang="en-US" b="1" dirty="0" smtClean="0"/>
              <a:t>b</a:t>
            </a:r>
            <a:r>
              <a:rPr lang="en-US" dirty="0" smtClean="0"/>
              <a:t> </a:t>
            </a:r>
            <a:r>
              <a:rPr lang="en-US" dirty="0" err="1"/>
              <a:t>ferrum</a:t>
            </a:r>
            <a:r>
              <a:rPr lang="en-US" dirty="0"/>
              <a:t> </a:t>
            </a:r>
            <a:r>
              <a:rPr lang="en-US" dirty="0" smtClean="0"/>
              <a:t>	</a:t>
            </a:r>
            <a:r>
              <a:rPr lang="en-US" b="1" dirty="0" smtClean="0"/>
              <a:t>c</a:t>
            </a:r>
            <a:r>
              <a:rPr lang="en-US" dirty="0" smtClean="0"/>
              <a:t> </a:t>
            </a:r>
            <a:r>
              <a:rPr lang="en-US" dirty="0" err="1"/>
              <a:t>plumbum</a:t>
            </a:r>
            <a:r>
              <a:rPr lang="en-US" dirty="0"/>
              <a:t> </a:t>
            </a:r>
            <a:r>
              <a:rPr lang="en-US" dirty="0" smtClean="0"/>
              <a:t>	</a:t>
            </a:r>
            <a:r>
              <a:rPr lang="en-US" b="1" dirty="0" smtClean="0"/>
              <a:t>d</a:t>
            </a:r>
            <a:r>
              <a:rPr lang="en-US" dirty="0" smtClean="0"/>
              <a:t> </a:t>
            </a:r>
            <a:r>
              <a:rPr lang="en-US" dirty="0"/>
              <a:t>argentum</a:t>
            </a:r>
          </a:p>
          <a:p>
            <a:pPr marL="457200" indent="-457200">
              <a:buClr>
                <a:srgbClr val="0070C0"/>
              </a:buClr>
              <a:buFont typeface="+mj-lt"/>
              <a:buAutoNum type="arabicPeriod" startAt="4"/>
            </a:pPr>
            <a:r>
              <a:rPr lang="en-US" dirty="0" smtClean="0"/>
              <a:t>Which </a:t>
            </a:r>
            <a:r>
              <a:rPr lang="en-US" dirty="0"/>
              <a:t>element has this symbol? </a:t>
            </a:r>
            <a:r>
              <a:rPr lang="en-US" b="1" dirty="0"/>
              <a:t>a</a:t>
            </a:r>
            <a:r>
              <a:rPr lang="en-US" dirty="0"/>
              <a:t> Ca </a:t>
            </a:r>
            <a:r>
              <a:rPr lang="en-US" dirty="0" smtClean="0"/>
              <a:t>	</a:t>
            </a:r>
            <a:r>
              <a:rPr lang="en-US" b="1" dirty="0" smtClean="0"/>
              <a:t>b</a:t>
            </a:r>
            <a:r>
              <a:rPr lang="en-US" dirty="0" smtClean="0"/>
              <a:t> </a:t>
            </a:r>
            <a:r>
              <a:rPr lang="en-US" dirty="0"/>
              <a:t>Mg </a:t>
            </a:r>
            <a:r>
              <a:rPr lang="en-US" dirty="0" smtClean="0"/>
              <a:t>	</a:t>
            </a:r>
            <a:r>
              <a:rPr lang="en-US" b="1" dirty="0" smtClean="0"/>
              <a:t>c</a:t>
            </a:r>
            <a:r>
              <a:rPr lang="en-US" dirty="0" smtClean="0"/>
              <a:t> </a:t>
            </a:r>
            <a:r>
              <a:rPr lang="en-US" dirty="0"/>
              <a:t>N</a:t>
            </a:r>
          </a:p>
          <a:p>
            <a:pPr marL="457200" indent="-457200">
              <a:buClr>
                <a:srgbClr val="0070C0"/>
              </a:buClr>
              <a:buFont typeface="+mj-lt"/>
              <a:buAutoNum type="arabicPeriod" startAt="4"/>
            </a:pPr>
            <a:r>
              <a:rPr lang="en-US" dirty="0" smtClean="0"/>
              <a:t>See </a:t>
            </a:r>
            <a:r>
              <a:rPr lang="en-US" dirty="0"/>
              <a:t>if you can pick out an element named after </a:t>
            </a:r>
            <a:r>
              <a:rPr lang="en-US" dirty="0" smtClean="0"/>
              <a:t>the famous </a:t>
            </a:r>
            <a:r>
              <a:rPr lang="en-US" dirty="0"/>
              <a:t>scientist Albert Einstein.</a:t>
            </a:r>
          </a:p>
          <a:p>
            <a:pPr marL="457200" indent="-457200">
              <a:buClr>
                <a:srgbClr val="0070C0"/>
              </a:buClr>
              <a:buFont typeface="+mj-lt"/>
              <a:buAutoNum type="arabicPeriod" startAt="4"/>
            </a:pPr>
            <a:r>
              <a:rPr lang="en-US" dirty="0" smtClean="0"/>
              <a:t>From </a:t>
            </a:r>
            <a:r>
              <a:rPr lang="en-US" dirty="0"/>
              <a:t>the Periodic Table, </a:t>
            </a:r>
            <a:r>
              <a:rPr lang="en-US" dirty="0" smtClean="0"/>
              <a:t>name a </a:t>
            </a:r>
            <a:r>
              <a:rPr lang="en-US" dirty="0"/>
              <a:t>three metals a three </a:t>
            </a:r>
            <a:r>
              <a:rPr lang="en-US" dirty="0" smtClean="0"/>
              <a:t>non-metals that </a:t>
            </a:r>
            <a:r>
              <a:rPr lang="en-US" dirty="0"/>
              <a:t>you expect to behave in a similar way.</a:t>
            </a:r>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31</a:t>
            </a:r>
            <a:endParaRPr lang="en-GB" sz="960" b="1"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267744" y="1124744"/>
            <a:ext cx="4464496" cy="2253921"/>
          </a:xfrm>
          <a:prstGeom prst="rect">
            <a:avLst/>
          </a:prstGeom>
        </p:spPr>
      </p:pic>
      <p:sp>
        <p:nvSpPr>
          <p:cNvPr id="2" name="TextBox 1">
            <a:hlinkClick r:id="rId4" action="ppaction://hlinkfile"/>
          </p:cNvPr>
          <p:cNvSpPr txBox="1"/>
          <p:nvPr/>
        </p:nvSpPr>
        <p:spPr>
          <a:xfrm>
            <a:off x="8244408" y="1124744"/>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1" name="Oval 10"/>
          <p:cNvSpPr/>
          <p:nvPr/>
        </p:nvSpPr>
        <p:spPr>
          <a:xfrm rot="1078849">
            <a:off x="8381908" y="3278468"/>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8" name="TextBox 7">
            <a:hlinkClick r:id="rId5" action="ppaction://hlinksldjump"/>
          </p:cNvPr>
          <p:cNvSpPr txBox="1"/>
          <p:nvPr/>
        </p:nvSpPr>
        <p:spPr>
          <a:xfrm>
            <a:off x="8220815" y="170080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
        <p:nvSpPr>
          <p:cNvPr id="10" name="TextBox 9">
            <a:hlinkClick r:id="rId5" action="ppaction://hlinksldjump"/>
          </p:cNvPr>
          <p:cNvSpPr txBox="1"/>
          <p:nvPr/>
        </p:nvSpPr>
        <p:spPr>
          <a:xfrm>
            <a:off x="8263782" y="2381979"/>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1731913416"/>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3.2 – More About Atoms</a:t>
            </a:r>
            <a:endParaRPr lang="en-GB" b="1" dirty="0" smtClean="0"/>
          </a:p>
        </p:txBody>
      </p:sp>
      <p:sp>
        <p:nvSpPr>
          <p:cNvPr id="34" name="Rectangle 33"/>
          <p:cNvSpPr/>
          <p:nvPr/>
        </p:nvSpPr>
        <p:spPr>
          <a:xfrm>
            <a:off x="251520" y="1115329"/>
            <a:ext cx="6264696" cy="5632311"/>
          </a:xfrm>
          <a:prstGeom prst="rect">
            <a:avLst/>
          </a:prstGeom>
        </p:spPr>
        <p:txBody>
          <a:bodyPr wrap="square">
            <a:spAutoFit/>
          </a:bodyPr>
          <a:lstStyle/>
          <a:p>
            <a:pPr>
              <a:buClr>
                <a:srgbClr val="0070C0"/>
              </a:buClr>
            </a:pPr>
            <a:r>
              <a:rPr lang="en-US" sz="2000" b="1" dirty="0">
                <a:solidFill>
                  <a:srgbClr val="B21212"/>
                </a:solidFill>
              </a:rPr>
              <a:t>Protons, neutrons, and electrons</a:t>
            </a:r>
          </a:p>
          <a:p>
            <a:pPr marL="355600" indent="-355600">
              <a:buClr>
                <a:srgbClr val="0070C0"/>
              </a:buClr>
              <a:buFont typeface="Wingdings 3" panose="05040102010807070707" pitchFamily="18" charset="2"/>
              <a:buChar char=""/>
            </a:pPr>
            <a:r>
              <a:rPr lang="en-US" sz="2000" dirty="0"/>
              <a:t>Atoms consist of a nucleus and a cloud of electrons that move </a:t>
            </a:r>
            <a:r>
              <a:rPr lang="en-US" sz="2000" dirty="0" smtClean="0"/>
              <a:t>around the </a:t>
            </a:r>
            <a:r>
              <a:rPr lang="en-US" sz="2000" dirty="0"/>
              <a:t>nucleus. The nucleus is itself a cluster of two kinds of </a:t>
            </a:r>
            <a:r>
              <a:rPr lang="en-US" sz="2000" dirty="0" smtClean="0"/>
              <a:t>particles, protons </a:t>
            </a:r>
            <a:r>
              <a:rPr lang="en-US" sz="2000" dirty="0"/>
              <a:t>and neutrons.</a:t>
            </a:r>
          </a:p>
          <a:p>
            <a:pPr marL="355600" indent="-355600">
              <a:buClr>
                <a:srgbClr val="0070C0"/>
              </a:buClr>
              <a:buFont typeface="Wingdings 3" panose="05040102010807070707" pitchFamily="18" charset="2"/>
              <a:buChar char=""/>
            </a:pPr>
            <a:r>
              <a:rPr lang="en-US" sz="2000" dirty="0"/>
              <a:t>All the particles in an atom are very light. So their mass is measured </a:t>
            </a:r>
            <a:r>
              <a:rPr lang="en-US" sz="2000" dirty="0" smtClean="0"/>
              <a:t>in atomic </a:t>
            </a:r>
            <a:r>
              <a:rPr lang="en-US" sz="2000" dirty="0"/>
              <a:t>mass units, rather than grams. Protons and electrons also </a:t>
            </a:r>
            <a:r>
              <a:rPr lang="en-US" sz="2000" dirty="0" smtClean="0"/>
              <a:t>have an </a:t>
            </a:r>
            <a:r>
              <a:rPr lang="en-US" sz="2000" dirty="0"/>
              <a:t>electric charge</a:t>
            </a:r>
            <a:r>
              <a:rPr lang="en-US" sz="2000" dirty="0" smtClean="0"/>
              <a:t>:</a:t>
            </a:r>
          </a:p>
          <a:p>
            <a:pPr marL="355600" indent="-355600">
              <a:buClr>
                <a:srgbClr val="0070C0"/>
              </a:buClr>
              <a:buFont typeface="Wingdings 3" panose="05040102010807070707" pitchFamily="18" charset="2"/>
              <a:buChar char=""/>
            </a:pPr>
            <a:endParaRPr lang="en-US" sz="2000" dirty="0"/>
          </a:p>
          <a:p>
            <a:pPr marL="355600" indent="-355600">
              <a:buClr>
                <a:srgbClr val="0070C0"/>
              </a:buClr>
              <a:buFont typeface="Wingdings 3" panose="05040102010807070707" pitchFamily="18" charset="2"/>
              <a:buChar char=""/>
            </a:pPr>
            <a:endParaRPr lang="en-US" sz="2000" dirty="0" smtClean="0"/>
          </a:p>
          <a:p>
            <a:pPr marL="355600" indent="-355600">
              <a:buClr>
                <a:srgbClr val="0070C0"/>
              </a:buClr>
              <a:buFont typeface="Wingdings 3" panose="05040102010807070707" pitchFamily="18" charset="2"/>
              <a:buChar char=""/>
            </a:pPr>
            <a:endParaRPr lang="en-US" sz="2000" dirty="0"/>
          </a:p>
          <a:p>
            <a:pPr>
              <a:buClr>
                <a:srgbClr val="0070C0"/>
              </a:buClr>
            </a:pPr>
            <a:endParaRPr lang="en-US" sz="2000" dirty="0"/>
          </a:p>
          <a:p>
            <a:pPr marL="355600" indent="-355600">
              <a:buClr>
                <a:srgbClr val="0070C0"/>
              </a:buClr>
              <a:buFont typeface="Wingdings 3" panose="05040102010807070707" pitchFamily="18" charset="2"/>
              <a:buChar char=""/>
            </a:pPr>
            <a:endParaRPr lang="en-US" sz="2000" dirty="0" smtClean="0"/>
          </a:p>
          <a:p>
            <a:pPr marL="355600" indent="-355600">
              <a:buClr>
                <a:srgbClr val="0070C0"/>
              </a:buClr>
              <a:buFont typeface="Wingdings 3" panose="05040102010807070707" pitchFamily="18" charset="2"/>
              <a:buChar char=""/>
            </a:pPr>
            <a:endParaRPr lang="en-US" sz="2000" dirty="0" smtClean="0"/>
          </a:p>
          <a:p>
            <a:pPr marL="355600" indent="-355600">
              <a:buClr>
                <a:srgbClr val="0070C0"/>
              </a:buClr>
              <a:buFont typeface="Wingdings 3" panose="05040102010807070707" pitchFamily="18" charset="2"/>
              <a:buChar char=""/>
            </a:pPr>
            <a:endParaRPr lang="en-US" sz="2000" dirty="0"/>
          </a:p>
          <a:p>
            <a:pPr marL="355600" indent="-355600">
              <a:buClr>
                <a:srgbClr val="0070C0"/>
              </a:buClr>
              <a:buFont typeface="Wingdings 3" panose="05040102010807070707" pitchFamily="18" charset="2"/>
              <a:buChar char=""/>
            </a:pPr>
            <a:r>
              <a:rPr lang="en-US" sz="2000" dirty="0"/>
              <a:t>Since electrons are so light, their mass is usually taken as zero.</a:t>
            </a:r>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32</a:t>
            </a:r>
            <a:endParaRPr lang="en-GB" sz="960" b="1" dirty="0">
              <a:latin typeface="Arial" panose="020B0604020202020204" pitchFamily="34" charset="0"/>
              <a:cs typeface="Arial" panose="020B0604020202020204" pitchFamily="34" charset="0"/>
            </a:endParaRPr>
          </a:p>
        </p:txBody>
      </p:sp>
      <p:sp>
        <p:nvSpPr>
          <p:cNvPr id="10" name="Rectangle 9"/>
          <p:cNvSpPr/>
          <p:nvPr/>
        </p:nvSpPr>
        <p:spPr>
          <a:xfrm>
            <a:off x="6516216" y="3573016"/>
            <a:ext cx="2268251" cy="2308324"/>
          </a:xfrm>
          <a:prstGeom prst="rect">
            <a:avLst/>
          </a:prstGeom>
        </p:spPr>
        <p:txBody>
          <a:bodyPr wrap="square">
            <a:spAutoFit/>
          </a:bodyPr>
          <a:lstStyle/>
          <a:p>
            <a:r>
              <a:rPr lang="en-US" dirty="0">
                <a:latin typeface="NewAsterLTStd"/>
              </a:rPr>
              <a:t>The nucleus is very tiny compared</a:t>
            </a:r>
          </a:p>
          <a:p>
            <a:r>
              <a:rPr lang="en-US" dirty="0">
                <a:latin typeface="NewAsterLTStd"/>
              </a:rPr>
              <a:t>with the rest of the atom. If the atom</a:t>
            </a:r>
          </a:p>
          <a:p>
            <a:r>
              <a:rPr lang="en-US" dirty="0">
                <a:latin typeface="NewAsterLTStd"/>
              </a:rPr>
              <a:t>were the size of a football stadium, the</a:t>
            </a:r>
          </a:p>
          <a:p>
            <a:r>
              <a:rPr lang="en-US" dirty="0">
                <a:latin typeface="NewAsterLTStd"/>
              </a:rPr>
              <a:t>nucleus would be the size of a pea!</a:t>
            </a:r>
            <a:endParaRPr lang="en-GB" dirty="0">
              <a:latin typeface="NewAsterLTStd"/>
            </a:endParaRPr>
          </a:p>
        </p:txBody>
      </p:sp>
      <p:graphicFrame>
        <p:nvGraphicFramePr>
          <p:cNvPr id="3" name="Table 2"/>
          <p:cNvGraphicFramePr>
            <a:graphicFrameLocks noGrp="1"/>
          </p:cNvGraphicFramePr>
          <p:nvPr>
            <p:extLst>
              <p:ext uri="{D42A27DB-BD31-4B8C-83A1-F6EECF244321}">
                <p14:modId xmlns:p14="http://schemas.microsoft.com/office/powerpoint/2010/main" val="854465506"/>
              </p:ext>
            </p:extLst>
          </p:nvPr>
        </p:nvGraphicFramePr>
        <p:xfrm>
          <a:off x="309559" y="4124672"/>
          <a:ext cx="6096000" cy="1752600"/>
        </p:xfrm>
        <a:graphic>
          <a:graphicData uri="http://schemas.openxmlformats.org/drawingml/2006/table">
            <a:tbl>
              <a:tblPr firstRow="1" bandRow="1">
                <a:tableStyleId>{5C22544A-7EE6-4342-B048-85BDC9FD1C3A}</a:tableStyleId>
              </a:tblPr>
              <a:tblGrid>
                <a:gridCol w="1670153"/>
                <a:gridCol w="2088232"/>
                <a:gridCol w="2337615"/>
              </a:tblGrid>
              <a:tr h="370840">
                <a:tc>
                  <a:txBody>
                    <a:bodyPr/>
                    <a:lstStyle/>
                    <a:p>
                      <a:r>
                        <a:rPr lang="en-GB" dirty="0" smtClean="0">
                          <a:latin typeface="Arial" panose="020B0604020202020204" pitchFamily="34" charset="0"/>
                          <a:cs typeface="Arial" panose="020B0604020202020204" pitchFamily="34" charset="0"/>
                        </a:rPr>
                        <a:t>Particle in Atom</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Mass</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Charge</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Proton     </a:t>
                      </a:r>
                      <a:r>
                        <a:rPr lang="en-GB" dirty="0" smtClean="0">
                          <a:solidFill>
                            <a:srgbClr val="FF0000"/>
                          </a:solidFill>
                          <a:latin typeface="Arial" panose="020B0604020202020204" pitchFamily="34" charset="0"/>
                          <a:cs typeface="Arial" panose="020B0604020202020204" pitchFamily="34" charset="0"/>
                          <a:sym typeface="Wingdings" panose="05000000000000000000" pitchFamily="2" charset="2"/>
                        </a:rPr>
                        <a:t></a:t>
                      </a:r>
                      <a:endParaRPr lang="en-GB" dirty="0">
                        <a:solidFill>
                          <a:srgbClr val="FF0000"/>
                        </a:solidFill>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1 unit</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Positive charge (1+)</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Neutron  </a:t>
                      </a:r>
                      <a:r>
                        <a:rPr lang="en-GB" sz="1100" dirty="0" smtClean="0">
                          <a:latin typeface="Arial" panose="020B0604020202020204" pitchFamily="34" charset="0"/>
                          <a:cs typeface="Arial" panose="020B0604020202020204" pitchFamily="34" charset="0"/>
                        </a:rPr>
                        <a:t> </a:t>
                      </a:r>
                      <a:r>
                        <a:rPr lang="en-GB" dirty="0" smtClean="0">
                          <a:solidFill>
                            <a:srgbClr val="002060"/>
                          </a:solidFill>
                          <a:latin typeface="Arial" panose="020B0604020202020204" pitchFamily="34" charset="0"/>
                          <a:cs typeface="Arial" panose="020B0604020202020204" pitchFamily="34" charset="0"/>
                          <a:sym typeface="Wingdings" panose="05000000000000000000" pitchFamily="2" charset="2"/>
                        </a:rPr>
                        <a:t></a:t>
                      </a:r>
                      <a:endParaRPr lang="en-GB" dirty="0">
                        <a:solidFill>
                          <a:srgbClr val="002060"/>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latin typeface="Arial" panose="020B0604020202020204" pitchFamily="34" charset="0"/>
                          <a:cs typeface="Arial" panose="020B0604020202020204" pitchFamily="34" charset="0"/>
                        </a:rPr>
                        <a:t>1 unit</a:t>
                      </a:r>
                    </a:p>
                  </a:txBody>
                  <a:tcPr/>
                </a:tc>
                <a:tc>
                  <a:txBody>
                    <a:bodyPr/>
                    <a:lstStyle/>
                    <a:p>
                      <a:r>
                        <a:rPr lang="en-GB" dirty="0" smtClean="0">
                          <a:latin typeface="Arial" panose="020B0604020202020204" pitchFamily="34" charset="0"/>
                          <a:cs typeface="Arial" panose="020B0604020202020204" pitchFamily="34" charset="0"/>
                        </a:rPr>
                        <a:t>None</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Electron  </a:t>
                      </a:r>
                      <a:r>
                        <a:rPr lang="en-GB" dirty="0" smtClean="0">
                          <a:solidFill>
                            <a:srgbClr val="6699FF"/>
                          </a:solidFill>
                          <a:latin typeface="Arial" panose="020B0604020202020204" pitchFamily="34" charset="0"/>
                          <a:cs typeface="Arial" panose="020B0604020202020204" pitchFamily="34" charset="0"/>
                          <a:sym typeface="Wingdings" panose="05000000000000000000" pitchFamily="2" charset="2"/>
                        </a:rPr>
                        <a:t></a:t>
                      </a:r>
                      <a:endParaRPr lang="en-GB" dirty="0">
                        <a:solidFill>
                          <a:srgbClr val="6699FF"/>
                        </a:solidFill>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Almost nothing</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Negative charge (1-)</a:t>
                      </a:r>
                      <a:endParaRPr lang="en-GB" dirty="0">
                        <a:latin typeface="Arial" panose="020B0604020202020204" pitchFamily="34" charset="0"/>
                        <a:cs typeface="Arial" panose="020B0604020202020204" pitchFamily="34" charset="0"/>
                      </a:endParaRPr>
                    </a:p>
                  </a:txBody>
                  <a:tcPr/>
                </a:tc>
              </a:tr>
            </a:tbl>
          </a:graphicData>
        </a:graphic>
      </p:graphicFrame>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6216" y="1143896"/>
            <a:ext cx="2268251" cy="2355613"/>
          </a:xfrm>
          <a:prstGeom prst="rect">
            <a:avLst/>
          </a:prstGeom>
        </p:spPr>
      </p:pic>
      <p:sp>
        <p:nvSpPr>
          <p:cNvPr id="8" name="TextBox 7">
            <a:hlinkClick r:id="rId4" action="ppaction://hlinksldjump"/>
          </p:cNvPr>
          <p:cNvSpPr txBox="1"/>
          <p:nvPr/>
        </p:nvSpPr>
        <p:spPr>
          <a:xfrm>
            <a:off x="8220815" y="5910371"/>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
        <p:nvSpPr>
          <p:cNvPr id="11" name="TextBox 10">
            <a:hlinkClick r:id="rId5" action="ppaction://hlinksldjump"/>
          </p:cNvPr>
          <p:cNvSpPr txBox="1"/>
          <p:nvPr/>
        </p:nvSpPr>
        <p:spPr>
          <a:xfrm>
            <a:off x="7668344"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2122899218"/>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3.2 – More About Atoms</a:t>
            </a:r>
            <a:endParaRPr lang="en-GB" b="1" dirty="0" smtClean="0"/>
          </a:p>
        </p:txBody>
      </p:sp>
      <p:sp>
        <p:nvSpPr>
          <p:cNvPr id="34" name="Rectangle 33"/>
          <p:cNvSpPr/>
          <p:nvPr/>
        </p:nvSpPr>
        <p:spPr>
          <a:xfrm>
            <a:off x="251520" y="1115329"/>
            <a:ext cx="5328592" cy="1323439"/>
          </a:xfrm>
          <a:prstGeom prst="rect">
            <a:avLst/>
          </a:prstGeom>
        </p:spPr>
        <p:txBody>
          <a:bodyPr wrap="square">
            <a:spAutoFit/>
          </a:bodyPr>
          <a:lstStyle/>
          <a:p>
            <a:pPr>
              <a:buClr>
                <a:srgbClr val="0070C0"/>
              </a:buClr>
            </a:pPr>
            <a:r>
              <a:rPr lang="en-US" sz="2000" b="1" dirty="0" smtClean="0">
                <a:solidFill>
                  <a:srgbClr val="B21212"/>
                </a:solidFill>
              </a:rPr>
              <a:t>How </a:t>
            </a:r>
            <a:r>
              <a:rPr lang="en-US" sz="2000" b="1" dirty="0">
                <a:solidFill>
                  <a:srgbClr val="B21212"/>
                </a:solidFill>
              </a:rPr>
              <a:t>the particles are arranged</a:t>
            </a:r>
          </a:p>
          <a:p>
            <a:pPr marL="355600" indent="-355600">
              <a:buClr>
                <a:srgbClr val="0070C0"/>
              </a:buClr>
              <a:buFont typeface="Wingdings 3" panose="05040102010807070707" pitchFamily="18" charset="2"/>
              <a:buChar char=""/>
            </a:pPr>
            <a:r>
              <a:rPr lang="en-US" sz="2000" dirty="0"/>
              <a:t>The sodium atom is a good one to start with. It has </a:t>
            </a:r>
            <a:r>
              <a:rPr lang="en-US" sz="2000" b="1" dirty="0"/>
              <a:t>11</a:t>
            </a:r>
            <a:r>
              <a:rPr lang="en-US" sz="2000" dirty="0"/>
              <a:t> </a:t>
            </a:r>
            <a:r>
              <a:rPr lang="en-US" sz="2000" dirty="0" smtClean="0"/>
              <a:t>protons, </a:t>
            </a:r>
            <a:r>
              <a:rPr lang="en-US" sz="2000" b="1" dirty="0" smtClean="0"/>
              <a:t>11</a:t>
            </a:r>
            <a:r>
              <a:rPr lang="en-US" sz="2000" dirty="0" smtClean="0"/>
              <a:t> </a:t>
            </a:r>
            <a:r>
              <a:rPr lang="en-US" sz="2000" dirty="0"/>
              <a:t>electrons, and </a:t>
            </a:r>
            <a:r>
              <a:rPr lang="en-US" sz="2000" b="1" dirty="0"/>
              <a:t>12</a:t>
            </a:r>
            <a:r>
              <a:rPr lang="en-US" sz="2000" dirty="0"/>
              <a:t> neutrons. They are arranged like this</a:t>
            </a:r>
            <a:r>
              <a:rPr lang="en-US" sz="2000" dirty="0" smtClean="0"/>
              <a:t>:</a:t>
            </a:r>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32</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5724128" y="1170618"/>
            <a:ext cx="3078088" cy="1369606"/>
          </a:xfrm>
          <a:prstGeom prst="rect">
            <a:avLst/>
          </a:prstGeom>
          <a:solidFill>
            <a:srgbClr val="C1D6FF"/>
          </a:solidFill>
          <a:ln w="57150">
            <a:solidFill>
              <a:srgbClr val="002060"/>
            </a:solidFill>
          </a:ln>
        </p:spPr>
        <p:txBody>
          <a:bodyPr wrap="square">
            <a:spAutoFit/>
          </a:bodyPr>
          <a:lstStyle/>
          <a:p>
            <a:r>
              <a:rPr lang="en-GB" sz="1660" b="1" dirty="0">
                <a:solidFill>
                  <a:srgbClr val="0066E6"/>
                </a:solidFill>
                <a:latin typeface="FelbridgeStd-Bold"/>
              </a:rPr>
              <a:t>Note</a:t>
            </a:r>
          </a:p>
          <a:p>
            <a:r>
              <a:rPr lang="en-US" sz="1660" dirty="0">
                <a:solidFill>
                  <a:srgbClr val="000000"/>
                </a:solidFill>
                <a:latin typeface="FrutigerLTStd-Light"/>
              </a:rPr>
              <a:t>Since they make up the </a:t>
            </a:r>
            <a:r>
              <a:rPr lang="en-US" sz="1660" dirty="0" smtClean="0">
                <a:solidFill>
                  <a:srgbClr val="000000"/>
                </a:solidFill>
                <a:latin typeface="FrutigerLTStd-Light"/>
              </a:rPr>
              <a:t>atom, protons</a:t>
            </a:r>
            <a:r>
              <a:rPr lang="en-US" sz="1660" dirty="0">
                <a:solidFill>
                  <a:srgbClr val="000000"/>
                </a:solidFill>
                <a:latin typeface="FrutigerLTStd-Light"/>
              </a:rPr>
              <a:t>, neutrons and electrons </a:t>
            </a:r>
            <a:r>
              <a:rPr lang="en-US" sz="1660" dirty="0" smtClean="0">
                <a:solidFill>
                  <a:srgbClr val="000000"/>
                </a:solidFill>
                <a:latin typeface="FrutigerLTStd-Light"/>
              </a:rPr>
              <a:t>are </a:t>
            </a:r>
            <a:r>
              <a:rPr lang="en-GB" sz="1660" dirty="0" smtClean="0">
                <a:solidFill>
                  <a:srgbClr val="000000"/>
                </a:solidFill>
                <a:latin typeface="FrutigerLTStd-Light"/>
              </a:rPr>
              <a:t>often </a:t>
            </a:r>
            <a:r>
              <a:rPr lang="en-GB" sz="1660" dirty="0">
                <a:solidFill>
                  <a:srgbClr val="000000"/>
                </a:solidFill>
                <a:latin typeface="FrutigerLTStd-Light"/>
              </a:rPr>
              <a:t>called </a:t>
            </a:r>
            <a:r>
              <a:rPr lang="en-GB" sz="1660" b="1" dirty="0">
                <a:solidFill>
                  <a:srgbClr val="000000"/>
                </a:solidFill>
                <a:latin typeface="FrutigerLTStd-Bold"/>
              </a:rPr>
              <a:t>sub-atomic particles</a:t>
            </a:r>
            <a:r>
              <a:rPr lang="en-GB" sz="1660" dirty="0">
                <a:solidFill>
                  <a:srgbClr val="000000"/>
                </a:solidFill>
                <a:latin typeface="FrutigerLTStd-Light"/>
              </a:rPr>
              <a:t>.</a:t>
            </a:r>
            <a:endParaRPr lang="en-GB" sz="1660" dirty="0"/>
          </a:p>
        </p:txBody>
      </p:sp>
      <p:sp>
        <p:nvSpPr>
          <p:cNvPr id="11" name="Rectangle 10"/>
          <p:cNvSpPr/>
          <p:nvPr/>
        </p:nvSpPr>
        <p:spPr>
          <a:xfrm>
            <a:off x="5724128" y="2647359"/>
            <a:ext cx="3078088" cy="3924151"/>
          </a:xfrm>
          <a:prstGeom prst="rect">
            <a:avLst/>
          </a:prstGeom>
          <a:solidFill>
            <a:srgbClr val="C1D6FF"/>
          </a:solidFill>
          <a:ln w="57150">
            <a:solidFill>
              <a:srgbClr val="002060"/>
            </a:solidFill>
          </a:ln>
        </p:spPr>
        <p:txBody>
          <a:bodyPr wrap="square">
            <a:spAutoFit/>
          </a:bodyPr>
          <a:lstStyle/>
          <a:p>
            <a:r>
              <a:rPr lang="en-US" sz="1660" b="1" dirty="0" smtClean="0">
                <a:solidFill>
                  <a:srgbClr val="0070C0"/>
                </a:solidFill>
                <a:latin typeface="FrutigerLTStd-Light"/>
              </a:rPr>
              <a:t>The </a:t>
            </a:r>
            <a:r>
              <a:rPr lang="en-US" sz="1660" b="1" dirty="0">
                <a:solidFill>
                  <a:srgbClr val="0070C0"/>
                </a:solidFill>
                <a:latin typeface="FrutigerLTStd-Light"/>
              </a:rPr>
              <a:t>charge on a sodium atom:</a:t>
            </a:r>
          </a:p>
          <a:p>
            <a:pPr marL="1168400" indent="-1168400">
              <a:tabLst>
                <a:tab pos="1168400" algn="l"/>
              </a:tabLst>
            </a:pPr>
            <a:r>
              <a:rPr lang="en-GB" sz="1660" dirty="0" smtClean="0">
                <a:solidFill>
                  <a:srgbClr val="FF0000"/>
                </a:solidFill>
                <a:latin typeface="Arial" panose="020B0604020202020204" pitchFamily="34" charset="0"/>
                <a:cs typeface="Arial" panose="020B0604020202020204" pitchFamily="34" charset="0"/>
                <a:sym typeface="Wingdings" panose="05000000000000000000" pitchFamily="2" charset="2"/>
              </a:rPr>
              <a:t>   	</a:t>
            </a:r>
            <a:r>
              <a:rPr lang="en-US" sz="1660" dirty="0" smtClean="0">
                <a:solidFill>
                  <a:srgbClr val="000000"/>
                </a:solidFill>
                <a:latin typeface="FrutigerLTStd-Light"/>
              </a:rPr>
              <a:t>11 protons</a:t>
            </a:r>
          </a:p>
          <a:p>
            <a:pPr marL="1168400" indent="-1168400">
              <a:tabLst>
                <a:tab pos="1168400" algn="l"/>
              </a:tabLst>
            </a:pPr>
            <a:r>
              <a:rPr lang="en-GB" sz="1660" dirty="0">
                <a:solidFill>
                  <a:srgbClr val="FF0000"/>
                </a:solidFill>
                <a:latin typeface="Arial" panose="020B0604020202020204" pitchFamily="34" charset="0"/>
                <a:cs typeface="Arial" panose="020B0604020202020204" pitchFamily="34" charset="0"/>
                <a:sym typeface="Wingdings" panose="05000000000000000000" pitchFamily="2" charset="2"/>
              </a:rPr>
              <a:t>   	</a:t>
            </a:r>
            <a:r>
              <a:rPr lang="en-US" sz="1660" dirty="0" smtClean="0">
                <a:solidFill>
                  <a:srgbClr val="000000"/>
                </a:solidFill>
                <a:latin typeface="FrutigerLTStd-Light"/>
              </a:rPr>
              <a:t>Each </a:t>
            </a:r>
            <a:r>
              <a:rPr lang="en-US" sz="1660" dirty="0">
                <a:solidFill>
                  <a:srgbClr val="000000"/>
                </a:solidFill>
                <a:latin typeface="FrutigerLTStd-Light"/>
              </a:rPr>
              <a:t>has a charge of </a:t>
            </a:r>
            <a:r>
              <a:rPr lang="en-US" sz="1660" dirty="0" smtClean="0">
                <a:solidFill>
                  <a:srgbClr val="000000"/>
                </a:solidFill>
                <a:latin typeface="FrutigerLTStd-Light"/>
              </a:rPr>
              <a:t>1+</a:t>
            </a:r>
            <a:endParaRPr lang="en-US" sz="1660" dirty="0">
              <a:solidFill>
                <a:srgbClr val="000000"/>
              </a:solidFill>
              <a:latin typeface="FrutigerLTStd-Light"/>
            </a:endParaRPr>
          </a:p>
          <a:p>
            <a:pPr marL="1168400" indent="-1168400">
              <a:tabLst>
                <a:tab pos="1168400" algn="l"/>
              </a:tabLst>
            </a:pPr>
            <a:r>
              <a:rPr lang="en-GB" sz="1660" dirty="0">
                <a:solidFill>
                  <a:srgbClr val="FF0000"/>
                </a:solidFill>
                <a:latin typeface="Arial" panose="020B0604020202020204" pitchFamily="34" charset="0"/>
                <a:cs typeface="Arial" panose="020B0604020202020204" pitchFamily="34" charset="0"/>
                <a:sym typeface="Wingdings" panose="05000000000000000000" pitchFamily="2" charset="2"/>
              </a:rPr>
              <a:t>   	</a:t>
            </a:r>
            <a:r>
              <a:rPr lang="en-US" sz="1660" dirty="0" smtClean="0">
                <a:solidFill>
                  <a:srgbClr val="000000"/>
                </a:solidFill>
                <a:latin typeface="FrutigerLTStd-Light"/>
              </a:rPr>
              <a:t>Total </a:t>
            </a:r>
            <a:r>
              <a:rPr lang="en-US" sz="1660" dirty="0">
                <a:solidFill>
                  <a:srgbClr val="000000"/>
                </a:solidFill>
                <a:latin typeface="FrutigerLTStd-Light"/>
              </a:rPr>
              <a:t>charge </a:t>
            </a:r>
            <a:r>
              <a:rPr lang="en-US" sz="1660" dirty="0" smtClean="0">
                <a:solidFill>
                  <a:srgbClr val="000000"/>
                </a:solidFill>
                <a:latin typeface="FrutigerLTStd-Light"/>
              </a:rPr>
              <a:t>11+</a:t>
            </a:r>
            <a:endParaRPr lang="en-US" sz="1660" dirty="0">
              <a:solidFill>
                <a:srgbClr val="000000"/>
              </a:solidFill>
              <a:latin typeface="FrutigerLTStd-Light"/>
            </a:endParaRPr>
          </a:p>
          <a:p>
            <a:pPr marL="1168400" indent="-1168400">
              <a:tabLst>
                <a:tab pos="1168400" algn="l"/>
              </a:tabLst>
            </a:pPr>
            <a:r>
              <a:rPr lang="en-GB" sz="1660" b="1" dirty="0">
                <a:solidFill>
                  <a:srgbClr val="0070C0"/>
                </a:solidFill>
                <a:latin typeface="Arial" panose="020B0604020202020204" pitchFamily="34" charset="0"/>
                <a:cs typeface="Arial" panose="020B0604020202020204" pitchFamily="34" charset="0"/>
                <a:sym typeface="Wingdings" panose="05000000000000000000" pitchFamily="2" charset="2"/>
              </a:rPr>
              <a:t>X </a:t>
            </a:r>
            <a:r>
              <a:rPr lang="en-GB" sz="1660" b="1" dirty="0" err="1">
                <a:solidFill>
                  <a:srgbClr val="0070C0"/>
                </a:solidFill>
                <a:latin typeface="Arial" panose="020B0604020202020204" pitchFamily="34" charset="0"/>
                <a:cs typeface="Arial" panose="020B0604020202020204" pitchFamily="34" charset="0"/>
                <a:sym typeface="Wingdings" panose="05000000000000000000" pitchFamily="2" charset="2"/>
              </a:rPr>
              <a:t>X</a:t>
            </a:r>
            <a:r>
              <a:rPr lang="en-GB" sz="1660" b="1" dirty="0">
                <a:solidFill>
                  <a:srgbClr val="0070C0"/>
                </a:solidFill>
                <a:latin typeface="Arial" panose="020B0604020202020204" pitchFamily="34" charset="0"/>
                <a:cs typeface="Arial" panose="020B0604020202020204" pitchFamily="34" charset="0"/>
                <a:sym typeface="Wingdings" panose="05000000000000000000" pitchFamily="2" charset="2"/>
              </a:rPr>
              <a:t> </a:t>
            </a:r>
            <a:r>
              <a:rPr lang="en-GB" sz="1660" b="1" dirty="0" err="1">
                <a:solidFill>
                  <a:srgbClr val="0070C0"/>
                </a:solidFill>
                <a:latin typeface="Arial" panose="020B0604020202020204" pitchFamily="34" charset="0"/>
                <a:cs typeface="Arial" panose="020B0604020202020204" pitchFamily="34" charset="0"/>
                <a:sym typeface="Wingdings" panose="05000000000000000000" pitchFamily="2" charset="2"/>
              </a:rPr>
              <a:t>X</a:t>
            </a:r>
            <a:r>
              <a:rPr lang="en-GB" sz="1660" b="1" dirty="0">
                <a:solidFill>
                  <a:srgbClr val="0070C0"/>
                </a:solidFill>
                <a:latin typeface="Arial" panose="020B0604020202020204" pitchFamily="34" charset="0"/>
                <a:cs typeface="Arial" panose="020B0604020202020204" pitchFamily="34" charset="0"/>
                <a:sym typeface="Wingdings" panose="05000000000000000000" pitchFamily="2" charset="2"/>
              </a:rPr>
              <a:t> </a:t>
            </a:r>
            <a:r>
              <a:rPr lang="en-GB" sz="1660" b="1" dirty="0" err="1">
                <a:solidFill>
                  <a:srgbClr val="0070C0"/>
                </a:solidFill>
                <a:latin typeface="Arial" panose="020B0604020202020204" pitchFamily="34" charset="0"/>
                <a:cs typeface="Arial" panose="020B0604020202020204" pitchFamily="34" charset="0"/>
                <a:sym typeface="Wingdings" panose="05000000000000000000" pitchFamily="2" charset="2"/>
              </a:rPr>
              <a:t>X</a:t>
            </a:r>
            <a:r>
              <a:rPr lang="en-GB" sz="1660" b="1" dirty="0">
                <a:solidFill>
                  <a:srgbClr val="0070C0"/>
                </a:solidFill>
                <a:latin typeface="Arial" panose="020B0604020202020204" pitchFamily="34" charset="0"/>
                <a:cs typeface="Arial" panose="020B0604020202020204" pitchFamily="34" charset="0"/>
                <a:sym typeface="Wingdings" panose="05000000000000000000" pitchFamily="2" charset="2"/>
              </a:rPr>
              <a:t> </a:t>
            </a:r>
            <a:r>
              <a:rPr lang="en-GB" sz="1660" dirty="0">
                <a:solidFill>
                  <a:srgbClr val="FF0000"/>
                </a:solidFill>
                <a:latin typeface="Arial" panose="020B0604020202020204" pitchFamily="34" charset="0"/>
                <a:cs typeface="Arial" panose="020B0604020202020204" pitchFamily="34" charset="0"/>
                <a:sym typeface="Wingdings" panose="05000000000000000000" pitchFamily="2" charset="2"/>
              </a:rPr>
              <a:t>	</a:t>
            </a:r>
            <a:r>
              <a:rPr lang="en-US" sz="1660" dirty="0" smtClean="0">
                <a:solidFill>
                  <a:srgbClr val="000000"/>
                </a:solidFill>
                <a:latin typeface="FrutigerLTStd-Light"/>
              </a:rPr>
              <a:t>11 </a:t>
            </a:r>
            <a:r>
              <a:rPr lang="en-US" sz="1660" dirty="0">
                <a:solidFill>
                  <a:srgbClr val="000000"/>
                </a:solidFill>
                <a:latin typeface="FrutigerLTStd-Light"/>
              </a:rPr>
              <a:t>electrons</a:t>
            </a:r>
          </a:p>
          <a:p>
            <a:pPr marL="1168400" indent="-1168400">
              <a:tabLst>
                <a:tab pos="1168400" algn="l"/>
              </a:tabLst>
            </a:pPr>
            <a:r>
              <a:rPr lang="en-GB" sz="1660" b="1" dirty="0" smtClean="0">
                <a:solidFill>
                  <a:srgbClr val="0070C0"/>
                </a:solidFill>
                <a:latin typeface="Arial" panose="020B0604020202020204" pitchFamily="34" charset="0"/>
                <a:cs typeface="Arial" panose="020B0604020202020204" pitchFamily="34" charset="0"/>
                <a:sym typeface="Wingdings" panose="05000000000000000000" pitchFamily="2" charset="2"/>
              </a:rPr>
              <a:t>X </a:t>
            </a:r>
            <a:r>
              <a:rPr lang="en-GB" sz="1660" b="1" dirty="0" err="1" smtClean="0">
                <a:solidFill>
                  <a:srgbClr val="0070C0"/>
                </a:solidFill>
                <a:latin typeface="Arial" panose="020B0604020202020204" pitchFamily="34" charset="0"/>
                <a:cs typeface="Arial" panose="020B0604020202020204" pitchFamily="34" charset="0"/>
                <a:sym typeface="Wingdings" panose="05000000000000000000" pitchFamily="2" charset="2"/>
              </a:rPr>
              <a:t>X</a:t>
            </a:r>
            <a:r>
              <a:rPr lang="en-GB" sz="1660" b="1" dirty="0" smtClean="0">
                <a:solidFill>
                  <a:srgbClr val="0070C0"/>
                </a:solidFill>
                <a:latin typeface="Arial" panose="020B0604020202020204" pitchFamily="34" charset="0"/>
                <a:cs typeface="Arial" panose="020B0604020202020204" pitchFamily="34" charset="0"/>
                <a:sym typeface="Wingdings" panose="05000000000000000000" pitchFamily="2" charset="2"/>
              </a:rPr>
              <a:t> </a:t>
            </a:r>
            <a:r>
              <a:rPr lang="en-GB" sz="1660" b="1" dirty="0" err="1" smtClean="0">
                <a:solidFill>
                  <a:srgbClr val="0070C0"/>
                </a:solidFill>
                <a:latin typeface="Arial" panose="020B0604020202020204" pitchFamily="34" charset="0"/>
                <a:cs typeface="Arial" panose="020B0604020202020204" pitchFamily="34" charset="0"/>
                <a:sym typeface="Wingdings" panose="05000000000000000000" pitchFamily="2" charset="2"/>
              </a:rPr>
              <a:t>X</a:t>
            </a:r>
            <a:r>
              <a:rPr lang="en-GB" sz="1660" b="1" dirty="0" smtClean="0">
                <a:solidFill>
                  <a:srgbClr val="0070C0"/>
                </a:solidFill>
                <a:latin typeface="Arial" panose="020B0604020202020204" pitchFamily="34" charset="0"/>
                <a:cs typeface="Arial" panose="020B0604020202020204" pitchFamily="34" charset="0"/>
                <a:sym typeface="Wingdings" panose="05000000000000000000" pitchFamily="2" charset="2"/>
              </a:rPr>
              <a:t> </a:t>
            </a:r>
            <a:r>
              <a:rPr lang="en-GB" sz="1660" b="1" dirty="0" err="1" smtClean="0">
                <a:solidFill>
                  <a:srgbClr val="0070C0"/>
                </a:solidFill>
                <a:latin typeface="Arial" panose="020B0604020202020204" pitchFamily="34" charset="0"/>
                <a:cs typeface="Arial" panose="020B0604020202020204" pitchFamily="34" charset="0"/>
                <a:sym typeface="Wingdings" panose="05000000000000000000" pitchFamily="2" charset="2"/>
              </a:rPr>
              <a:t>X</a:t>
            </a:r>
            <a:r>
              <a:rPr lang="en-GB" sz="1660" dirty="0">
                <a:solidFill>
                  <a:srgbClr val="FF0000"/>
                </a:solidFill>
                <a:latin typeface="Arial" panose="020B0604020202020204" pitchFamily="34" charset="0"/>
                <a:cs typeface="Arial" panose="020B0604020202020204" pitchFamily="34" charset="0"/>
                <a:sym typeface="Wingdings" panose="05000000000000000000" pitchFamily="2" charset="2"/>
              </a:rPr>
              <a:t>	</a:t>
            </a:r>
            <a:r>
              <a:rPr lang="en-US" sz="1660" dirty="0" smtClean="0">
                <a:solidFill>
                  <a:srgbClr val="000000"/>
                </a:solidFill>
                <a:latin typeface="FrutigerLTStd-Light"/>
              </a:rPr>
              <a:t>Each </a:t>
            </a:r>
            <a:r>
              <a:rPr lang="en-US" sz="1660" dirty="0">
                <a:solidFill>
                  <a:srgbClr val="000000"/>
                </a:solidFill>
                <a:latin typeface="FrutigerLTStd-Light"/>
              </a:rPr>
              <a:t>has a charge of </a:t>
            </a:r>
            <a:r>
              <a:rPr lang="en-US" sz="1660" dirty="0" smtClean="0">
                <a:solidFill>
                  <a:srgbClr val="000000"/>
                </a:solidFill>
                <a:latin typeface="FrutigerLTStd-Light"/>
              </a:rPr>
              <a:t>1-</a:t>
            </a:r>
            <a:endParaRPr lang="en-US" sz="1660" dirty="0">
              <a:solidFill>
                <a:srgbClr val="000000"/>
              </a:solidFill>
              <a:latin typeface="FrutigerLTStd-Light"/>
            </a:endParaRPr>
          </a:p>
          <a:p>
            <a:pPr marL="1168400" indent="-1168400">
              <a:tabLst>
                <a:tab pos="1168400" algn="l"/>
              </a:tabLst>
            </a:pPr>
            <a:r>
              <a:rPr lang="en-GB" sz="1660" b="1" dirty="0" smtClean="0">
                <a:solidFill>
                  <a:srgbClr val="0070C0"/>
                </a:solidFill>
                <a:latin typeface="Arial" panose="020B0604020202020204" pitchFamily="34" charset="0"/>
                <a:cs typeface="Arial" panose="020B0604020202020204" pitchFamily="34" charset="0"/>
                <a:sym typeface="Wingdings" panose="05000000000000000000" pitchFamily="2" charset="2"/>
              </a:rPr>
              <a:t>X </a:t>
            </a:r>
            <a:r>
              <a:rPr lang="en-GB" sz="1660" b="1" dirty="0" err="1" smtClean="0">
                <a:solidFill>
                  <a:srgbClr val="0070C0"/>
                </a:solidFill>
                <a:latin typeface="Arial" panose="020B0604020202020204" pitchFamily="34" charset="0"/>
                <a:cs typeface="Arial" panose="020B0604020202020204" pitchFamily="34" charset="0"/>
                <a:sym typeface="Wingdings" panose="05000000000000000000" pitchFamily="2" charset="2"/>
              </a:rPr>
              <a:t>X</a:t>
            </a:r>
            <a:r>
              <a:rPr lang="en-GB" sz="1660" b="1" dirty="0" smtClean="0">
                <a:solidFill>
                  <a:srgbClr val="0070C0"/>
                </a:solidFill>
                <a:latin typeface="Arial" panose="020B0604020202020204" pitchFamily="34" charset="0"/>
                <a:cs typeface="Arial" panose="020B0604020202020204" pitchFamily="34" charset="0"/>
                <a:sym typeface="Wingdings" panose="05000000000000000000" pitchFamily="2" charset="2"/>
              </a:rPr>
              <a:t> </a:t>
            </a:r>
            <a:r>
              <a:rPr lang="en-GB" sz="1660" b="1" dirty="0" err="1" smtClean="0">
                <a:solidFill>
                  <a:srgbClr val="0070C0"/>
                </a:solidFill>
                <a:latin typeface="Arial" panose="020B0604020202020204" pitchFamily="34" charset="0"/>
                <a:cs typeface="Arial" panose="020B0604020202020204" pitchFamily="34" charset="0"/>
                <a:sym typeface="Wingdings" panose="05000000000000000000" pitchFamily="2" charset="2"/>
              </a:rPr>
              <a:t>X</a:t>
            </a:r>
            <a:r>
              <a:rPr lang="en-GB" sz="1660" dirty="0">
                <a:solidFill>
                  <a:srgbClr val="FF0000"/>
                </a:solidFill>
                <a:latin typeface="Arial" panose="020B0604020202020204" pitchFamily="34" charset="0"/>
                <a:cs typeface="Arial" panose="020B0604020202020204" pitchFamily="34" charset="0"/>
                <a:sym typeface="Wingdings" panose="05000000000000000000" pitchFamily="2" charset="2"/>
              </a:rPr>
              <a:t>	</a:t>
            </a:r>
            <a:r>
              <a:rPr lang="en-US" sz="1660" dirty="0" smtClean="0">
                <a:solidFill>
                  <a:srgbClr val="000000"/>
                </a:solidFill>
                <a:latin typeface="FrutigerLTStd-Light"/>
              </a:rPr>
              <a:t>Total </a:t>
            </a:r>
            <a:r>
              <a:rPr lang="en-US" sz="1660" dirty="0">
                <a:solidFill>
                  <a:srgbClr val="000000"/>
                </a:solidFill>
                <a:latin typeface="FrutigerLTStd-Light"/>
              </a:rPr>
              <a:t>charge </a:t>
            </a:r>
            <a:r>
              <a:rPr lang="en-US" sz="1660" dirty="0" smtClean="0">
                <a:solidFill>
                  <a:srgbClr val="000000"/>
                </a:solidFill>
                <a:latin typeface="FrutigerLTStd-Light"/>
              </a:rPr>
              <a:t>11-</a:t>
            </a:r>
            <a:endParaRPr lang="en-US" sz="1660" dirty="0">
              <a:solidFill>
                <a:srgbClr val="000000"/>
              </a:solidFill>
              <a:latin typeface="FrutigerLTStd-Light"/>
            </a:endParaRPr>
          </a:p>
          <a:p>
            <a:pPr marL="1168400" indent="-1168400">
              <a:tabLst>
                <a:tab pos="1168400" algn="l"/>
                <a:tab pos="2151063" algn="l"/>
              </a:tabLst>
            </a:pPr>
            <a:r>
              <a:rPr lang="en-US" sz="1660" dirty="0">
                <a:solidFill>
                  <a:srgbClr val="000000"/>
                </a:solidFill>
                <a:latin typeface="FrutigerLTStd-Light"/>
              </a:rPr>
              <a:t>Adding the </a:t>
            </a:r>
            <a:r>
              <a:rPr lang="en-US" sz="1660" dirty="0" smtClean="0">
                <a:solidFill>
                  <a:srgbClr val="000000"/>
                </a:solidFill>
                <a:latin typeface="FrutigerLTStd-Light"/>
              </a:rPr>
              <a:t>charges:	11+</a:t>
            </a:r>
          </a:p>
          <a:p>
            <a:pPr marL="1168400" indent="-1168400">
              <a:tabLst>
                <a:tab pos="1168400" algn="l"/>
                <a:tab pos="2151063" algn="l"/>
              </a:tabLst>
            </a:pPr>
            <a:r>
              <a:rPr lang="en-US" sz="1660" dirty="0">
                <a:solidFill>
                  <a:srgbClr val="000000"/>
                </a:solidFill>
                <a:latin typeface="FrutigerLTStd-Light"/>
              </a:rPr>
              <a:t>	</a:t>
            </a:r>
            <a:r>
              <a:rPr lang="en-US" sz="1660" dirty="0" smtClean="0">
                <a:solidFill>
                  <a:srgbClr val="000000"/>
                </a:solidFill>
                <a:latin typeface="FrutigerLTStd-Light"/>
              </a:rPr>
              <a:t>	</a:t>
            </a:r>
            <a:r>
              <a:rPr lang="en-US" sz="1660" u="sng" dirty="0" smtClean="0">
                <a:solidFill>
                  <a:srgbClr val="000000"/>
                </a:solidFill>
                <a:latin typeface="FrutigerLTStd-Light"/>
              </a:rPr>
              <a:t>11-</a:t>
            </a:r>
          </a:p>
          <a:p>
            <a:pPr marL="1168400" indent="-1168400">
              <a:tabLst>
                <a:tab pos="1168400" algn="l"/>
                <a:tab pos="2151063" algn="l"/>
              </a:tabLst>
            </a:pPr>
            <a:r>
              <a:rPr lang="en-US" sz="1660" dirty="0">
                <a:solidFill>
                  <a:srgbClr val="000000"/>
                </a:solidFill>
                <a:latin typeface="FrutigerLTStd-Light"/>
              </a:rPr>
              <a:t>	</a:t>
            </a:r>
            <a:r>
              <a:rPr lang="en-US" sz="1660" dirty="0" smtClean="0">
                <a:solidFill>
                  <a:srgbClr val="000000"/>
                </a:solidFill>
                <a:latin typeface="FrutigerLTStd-Light"/>
              </a:rPr>
              <a:t>	 </a:t>
            </a:r>
            <a:r>
              <a:rPr lang="en-US" sz="1660" u="sng" dirty="0" smtClean="0">
                <a:solidFill>
                  <a:srgbClr val="000000"/>
                </a:solidFill>
                <a:latin typeface="FrutigerLTStd-Light"/>
              </a:rPr>
              <a:t>0</a:t>
            </a:r>
            <a:endParaRPr lang="en-US" sz="1660" u="sng" dirty="0">
              <a:solidFill>
                <a:srgbClr val="000000"/>
              </a:solidFill>
              <a:latin typeface="FrutigerLTStd-Light"/>
            </a:endParaRPr>
          </a:p>
          <a:p>
            <a:r>
              <a:rPr lang="en-US" sz="1660" dirty="0">
                <a:solidFill>
                  <a:srgbClr val="000000"/>
                </a:solidFill>
                <a:latin typeface="FrutigerLTStd-Light"/>
              </a:rPr>
              <a:t>The answer is </a:t>
            </a:r>
            <a:r>
              <a:rPr lang="en-US" sz="1660" dirty="0" smtClean="0">
                <a:solidFill>
                  <a:srgbClr val="000000"/>
                </a:solidFill>
                <a:latin typeface="FrutigerLTStd-Light"/>
              </a:rPr>
              <a:t>zero. The </a:t>
            </a:r>
            <a:r>
              <a:rPr lang="en-US" sz="1660" dirty="0">
                <a:solidFill>
                  <a:srgbClr val="000000"/>
                </a:solidFill>
                <a:latin typeface="FrutigerLTStd-Light"/>
              </a:rPr>
              <a:t>atom has no overall charge.</a:t>
            </a:r>
            <a:endParaRPr lang="en-GB" sz="1660" dirty="0"/>
          </a:p>
        </p:txBody>
      </p:sp>
      <p:sp>
        <p:nvSpPr>
          <p:cNvPr id="4" name="Rectangle 3"/>
          <p:cNvSpPr/>
          <p:nvPr/>
        </p:nvSpPr>
        <p:spPr>
          <a:xfrm>
            <a:off x="3491880" y="2564904"/>
            <a:ext cx="2088232" cy="1815882"/>
          </a:xfrm>
          <a:prstGeom prst="rect">
            <a:avLst/>
          </a:prstGeom>
        </p:spPr>
        <p:txBody>
          <a:bodyPr wrap="square">
            <a:spAutoFit/>
          </a:bodyPr>
          <a:lstStyle/>
          <a:p>
            <a:r>
              <a:rPr lang="en-US" sz="1600" dirty="0">
                <a:latin typeface="FrutigerLTStd-Light"/>
              </a:rPr>
              <a:t>the protons and neutrons </a:t>
            </a:r>
            <a:r>
              <a:rPr lang="en-US" sz="1600" dirty="0" smtClean="0">
                <a:latin typeface="FrutigerLTStd-Light"/>
              </a:rPr>
              <a:t>cluster together </a:t>
            </a:r>
            <a:r>
              <a:rPr lang="en-US" sz="1600" dirty="0">
                <a:latin typeface="FrutigerLTStd-Light"/>
              </a:rPr>
              <a:t>in the centre, </a:t>
            </a:r>
            <a:r>
              <a:rPr lang="en-US" sz="1600" dirty="0" smtClean="0">
                <a:latin typeface="FrutigerLTStd-Light"/>
              </a:rPr>
              <a:t>forming the </a:t>
            </a:r>
            <a:r>
              <a:rPr lang="en-US" sz="1600" dirty="0">
                <a:latin typeface="FrutigerLTStd-Light"/>
              </a:rPr>
              <a:t>nucleus; this is the </a:t>
            </a:r>
            <a:r>
              <a:rPr lang="en-US" sz="1600" dirty="0" smtClean="0">
                <a:latin typeface="FrutigerLTStd-Light"/>
              </a:rPr>
              <a:t>heavy </a:t>
            </a:r>
            <a:r>
              <a:rPr lang="en-GB" sz="1600" dirty="0" smtClean="0">
                <a:latin typeface="FrutigerLTStd-Light"/>
              </a:rPr>
              <a:t>part </a:t>
            </a:r>
            <a:r>
              <a:rPr lang="en-GB" sz="1600" dirty="0">
                <a:latin typeface="FrutigerLTStd-Light"/>
              </a:rPr>
              <a:t>of the atom</a:t>
            </a:r>
            <a:endParaRPr lang="en-GB" sz="1600" dirty="0"/>
          </a:p>
        </p:txBody>
      </p:sp>
      <p:sp>
        <p:nvSpPr>
          <p:cNvPr id="6" name="Rectangle 5"/>
          <p:cNvSpPr/>
          <p:nvPr/>
        </p:nvSpPr>
        <p:spPr>
          <a:xfrm>
            <a:off x="3491880" y="4523636"/>
            <a:ext cx="2088232" cy="1569660"/>
          </a:xfrm>
          <a:prstGeom prst="rect">
            <a:avLst/>
          </a:prstGeom>
        </p:spPr>
        <p:txBody>
          <a:bodyPr wrap="square">
            <a:spAutoFit/>
          </a:bodyPr>
          <a:lstStyle/>
          <a:p>
            <a:r>
              <a:rPr lang="en-US" sz="1600" dirty="0">
                <a:latin typeface="FrutigerLTStd-Light"/>
              </a:rPr>
              <a:t>the electrons circle very </a:t>
            </a:r>
            <a:r>
              <a:rPr lang="en-US" sz="1600" dirty="0" smtClean="0">
                <a:latin typeface="FrutigerLTStd-Light"/>
              </a:rPr>
              <a:t>fast </a:t>
            </a:r>
            <a:r>
              <a:rPr lang="en-GB" sz="1600" dirty="0" smtClean="0">
                <a:latin typeface="FrutigerLTStd-Light"/>
              </a:rPr>
              <a:t>around </a:t>
            </a:r>
            <a:r>
              <a:rPr lang="en-GB" sz="1600" dirty="0">
                <a:latin typeface="FrutigerLTStd-Light"/>
              </a:rPr>
              <a:t>the nucleus, </a:t>
            </a:r>
            <a:r>
              <a:rPr lang="en-GB" sz="1600" dirty="0" smtClean="0">
                <a:latin typeface="FrutigerLTStd-Light"/>
              </a:rPr>
              <a:t>at </a:t>
            </a:r>
            <a:r>
              <a:rPr lang="en-US" sz="1600" dirty="0" smtClean="0">
                <a:latin typeface="FrutigerLTStd-Light"/>
              </a:rPr>
              <a:t>different </a:t>
            </a:r>
            <a:r>
              <a:rPr lang="en-US" sz="1600" dirty="0">
                <a:latin typeface="FrutigerLTStd-Light"/>
              </a:rPr>
              <a:t>energy </a:t>
            </a:r>
            <a:r>
              <a:rPr lang="en-US" sz="1600" dirty="0" smtClean="0">
                <a:latin typeface="FrutigerLTStd-Light"/>
              </a:rPr>
              <a:t>levels </a:t>
            </a:r>
            <a:r>
              <a:rPr lang="en-US" sz="1600" dirty="0">
                <a:latin typeface="FrutigerLTStd-Light"/>
              </a:rPr>
              <a:t>from </a:t>
            </a:r>
            <a:r>
              <a:rPr lang="en-US" sz="1600" dirty="0" smtClean="0">
                <a:latin typeface="FrutigerLTStd-Light"/>
              </a:rPr>
              <a:t>it; these </a:t>
            </a:r>
            <a:r>
              <a:rPr lang="en-US" sz="1600" dirty="0">
                <a:latin typeface="FrutigerLTStd-Light"/>
              </a:rPr>
              <a:t>energy levels are </a:t>
            </a:r>
            <a:r>
              <a:rPr lang="en-US" sz="1600" dirty="0" smtClean="0">
                <a:latin typeface="FrutigerLTStd-Light"/>
              </a:rPr>
              <a:t>called </a:t>
            </a:r>
            <a:r>
              <a:rPr lang="en-GB" sz="1600" dirty="0" smtClean="0">
                <a:latin typeface="FrutigerLTStd-Light"/>
              </a:rPr>
              <a:t>shells</a:t>
            </a:r>
            <a:endParaRPr lang="en-GB" sz="1600" dirty="0"/>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51519" y="3332989"/>
            <a:ext cx="3267363" cy="2904323"/>
          </a:xfrm>
          <a:prstGeom prst="rect">
            <a:avLst/>
          </a:prstGeom>
        </p:spPr>
      </p:pic>
      <p:sp>
        <p:nvSpPr>
          <p:cNvPr id="13" name="Oval 12"/>
          <p:cNvSpPr/>
          <p:nvPr/>
        </p:nvSpPr>
        <p:spPr>
          <a:xfrm rot="1078849">
            <a:off x="8381908" y="2486380"/>
            <a:ext cx="504056" cy="504056"/>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14" name="Oval 13"/>
          <p:cNvSpPr/>
          <p:nvPr/>
        </p:nvSpPr>
        <p:spPr>
          <a:xfrm rot="1078849">
            <a:off x="8381908" y="1059252"/>
            <a:ext cx="504056" cy="504056"/>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12" name="TextBox 11">
            <a:hlinkClick r:id="rId4" action="ppaction://hlinksldjump"/>
          </p:cNvPr>
          <p:cNvSpPr txBox="1"/>
          <p:nvPr/>
        </p:nvSpPr>
        <p:spPr>
          <a:xfrm>
            <a:off x="126878"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3629332973"/>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3.2 – More About Atoms</a:t>
            </a:r>
            <a:endParaRPr lang="en-GB" b="1" dirty="0" smtClean="0"/>
          </a:p>
        </p:txBody>
      </p:sp>
      <p:sp>
        <p:nvSpPr>
          <p:cNvPr id="34" name="Rectangle 33"/>
          <p:cNvSpPr/>
          <p:nvPr/>
        </p:nvSpPr>
        <p:spPr>
          <a:xfrm>
            <a:off x="251520" y="1115329"/>
            <a:ext cx="5256584" cy="5509200"/>
          </a:xfrm>
          <a:prstGeom prst="rect">
            <a:avLst/>
          </a:prstGeom>
        </p:spPr>
        <p:txBody>
          <a:bodyPr wrap="square">
            <a:spAutoFit/>
          </a:bodyPr>
          <a:lstStyle/>
          <a:p>
            <a:pPr>
              <a:buClr>
                <a:srgbClr val="0070C0"/>
              </a:buClr>
            </a:pPr>
            <a:r>
              <a:rPr lang="en-US" sz="2200" b="1" dirty="0" smtClean="0">
                <a:solidFill>
                  <a:srgbClr val="B21212"/>
                </a:solidFill>
              </a:rPr>
              <a:t>Nucleon </a:t>
            </a:r>
            <a:r>
              <a:rPr lang="en-US" sz="2200" b="1" dirty="0">
                <a:solidFill>
                  <a:srgbClr val="B21212"/>
                </a:solidFill>
              </a:rPr>
              <a:t>number</a:t>
            </a:r>
          </a:p>
          <a:p>
            <a:pPr marL="355600" indent="-355600">
              <a:buClr>
                <a:srgbClr val="0070C0"/>
              </a:buClr>
              <a:buFont typeface="Wingdings 3" panose="05040102010807070707" pitchFamily="18" charset="2"/>
              <a:buChar char=""/>
            </a:pPr>
            <a:r>
              <a:rPr lang="en-US" sz="2200" dirty="0"/>
              <a:t>Protons and neutrons form the nucleus, so are called nucleons.</a:t>
            </a:r>
          </a:p>
          <a:p>
            <a:pPr marL="355600" indent="-355600">
              <a:buClr>
                <a:srgbClr val="0070C0"/>
              </a:buClr>
              <a:buFont typeface="Wingdings 3" panose="05040102010807070707" pitchFamily="18" charset="2"/>
              <a:buChar char=""/>
            </a:pPr>
            <a:r>
              <a:rPr lang="en-US" sz="2200" b="1" dirty="0"/>
              <a:t>The total number of protons and neutrons in an atom is </a:t>
            </a:r>
            <a:r>
              <a:rPr lang="en-US" sz="2200" b="1" dirty="0" smtClean="0"/>
              <a:t>called </a:t>
            </a:r>
            <a:r>
              <a:rPr lang="en-US" sz="2200" dirty="0" smtClean="0"/>
              <a:t>its </a:t>
            </a:r>
            <a:r>
              <a:rPr lang="en-US" sz="2200" dirty="0"/>
              <a:t>nucleon number.</a:t>
            </a:r>
          </a:p>
          <a:p>
            <a:pPr marL="355600" indent="-355600">
              <a:buClr>
                <a:srgbClr val="0070C0"/>
              </a:buClr>
              <a:buFont typeface="Wingdings 3" panose="05040102010807070707" pitchFamily="18" charset="2"/>
              <a:buChar char=""/>
            </a:pPr>
            <a:r>
              <a:rPr lang="en-US" sz="2200" dirty="0"/>
              <a:t>The nucleon number for the sodium atom is 23. (11 </a:t>
            </a:r>
            <a:r>
              <a:rPr lang="en-US" sz="2200" dirty="0" smtClean="0"/>
              <a:t>+ </a:t>
            </a:r>
            <a:r>
              <a:rPr lang="en-US" sz="2200" dirty="0"/>
              <a:t>12 </a:t>
            </a:r>
            <a:r>
              <a:rPr lang="en-US" sz="2200" dirty="0" smtClean="0"/>
              <a:t>= </a:t>
            </a:r>
            <a:r>
              <a:rPr lang="en-US" sz="2200" dirty="0"/>
              <a:t>23</a:t>
            </a:r>
            <a:r>
              <a:rPr lang="en-US" sz="2200" dirty="0" smtClean="0"/>
              <a:t>)</a:t>
            </a:r>
          </a:p>
          <a:p>
            <a:pPr marL="355600" indent="-355600">
              <a:buClr>
                <a:srgbClr val="0070C0"/>
              </a:buClr>
              <a:buFont typeface="Wingdings 3" panose="05040102010807070707" pitchFamily="18" charset="2"/>
              <a:buChar char=""/>
            </a:pPr>
            <a:r>
              <a:rPr lang="en-US" sz="2200" dirty="0" smtClean="0"/>
              <a:t>So </a:t>
            </a:r>
            <a:r>
              <a:rPr lang="en-US" sz="2200" dirty="0"/>
              <a:t>sodium can be described in a short way like this</a:t>
            </a:r>
            <a:r>
              <a:rPr lang="en-US" sz="2200" dirty="0" smtClean="0"/>
              <a:t>:</a:t>
            </a:r>
          </a:p>
          <a:p>
            <a:pPr marL="355600" indent="-355600">
              <a:buClr>
                <a:srgbClr val="0070C0"/>
              </a:buClr>
              <a:buFont typeface="Wingdings 3" panose="05040102010807070707" pitchFamily="18" charset="2"/>
              <a:buChar char=""/>
            </a:pPr>
            <a:endParaRPr lang="en-US" sz="2200" dirty="0" smtClean="0"/>
          </a:p>
          <a:p>
            <a:pPr marL="355600" indent="-355600">
              <a:buClr>
                <a:srgbClr val="0070C0"/>
              </a:buClr>
              <a:buFont typeface="Wingdings 3" panose="05040102010807070707" pitchFamily="18" charset="2"/>
              <a:buChar char=""/>
            </a:pPr>
            <a:r>
              <a:rPr lang="en-US" sz="2200" dirty="0" smtClean="0"/>
              <a:t>The </a:t>
            </a:r>
            <a:r>
              <a:rPr lang="en-US" sz="2200" dirty="0"/>
              <a:t>lower number is always the proton number. The other number is </a:t>
            </a:r>
            <a:r>
              <a:rPr lang="en-US" sz="2200" dirty="0" smtClean="0"/>
              <a:t>the nucleon </a:t>
            </a:r>
            <a:r>
              <a:rPr lang="en-US" sz="2200" dirty="0"/>
              <a:t>number. So you can tell straight away that sodium atoms </a:t>
            </a:r>
            <a:r>
              <a:rPr lang="en-US" sz="2200" dirty="0" smtClean="0"/>
              <a:t>have 12 </a:t>
            </a:r>
            <a:r>
              <a:rPr lang="en-US" sz="2200" dirty="0"/>
              <a:t>neutrons. (23 </a:t>
            </a:r>
            <a:r>
              <a:rPr lang="en-US" sz="2200" dirty="0" smtClean="0"/>
              <a:t>- </a:t>
            </a:r>
            <a:r>
              <a:rPr lang="en-US" sz="2200" dirty="0"/>
              <a:t>11 =</a:t>
            </a:r>
            <a:r>
              <a:rPr lang="en-US" sz="2200" dirty="0" smtClean="0"/>
              <a:t> </a:t>
            </a:r>
            <a:r>
              <a:rPr lang="en-US" sz="2200" dirty="0"/>
              <a:t>12)</a:t>
            </a:r>
            <a:endParaRPr lang="en-US" sz="2200" dirty="0" smtClean="0"/>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33</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5508104" y="1186757"/>
            <a:ext cx="3294112" cy="2657138"/>
          </a:xfrm>
          <a:prstGeom prst="rect">
            <a:avLst/>
          </a:prstGeom>
          <a:solidFill>
            <a:srgbClr val="C1D6FF"/>
          </a:solidFill>
          <a:ln w="57150">
            <a:solidFill>
              <a:srgbClr val="002060"/>
            </a:solidFill>
          </a:ln>
        </p:spPr>
        <p:txBody>
          <a:bodyPr wrap="square">
            <a:spAutoFit/>
          </a:bodyPr>
          <a:lstStyle/>
          <a:p>
            <a:r>
              <a:rPr lang="en-US" sz="2000" b="1" dirty="0">
                <a:solidFill>
                  <a:srgbClr val="0070C0"/>
                </a:solidFill>
                <a:latin typeface="Arial" panose="020B0604020202020204" pitchFamily="34" charset="0"/>
                <a:cs typeface="Arial" panose="020B0604020202020204" pitchFamily="34" charset="0"/>
              </a:rPr>
              <a:t>Try it yourself!</a:t>
            </a:r>
          </a:p>
          <a:p>
            <a:r>
              <a:rPr lang="en-US" sz="2000" dirty="0">
                <a:latin typeface="Arial" panose="020B0604020202020204" pitchFamily="34" charset="0"/>
                <a:cs typeface="Arial" panose="020B0604020202020204" pitchFamily="34" charset="0"/>
              </a:rPr>
              <a:t>You can describe any element in </a:t>
            </a:r>
            <a:r>
              <a:rPr lang="en-US" sz="2000" dirty="0" smtClean="0">
                <a:latin typeface="Arial" panose="020B0604020202020204" pitchFamily="34" charset="0"/>
                <a:cs typeface="Arial" panose="020B0604020202020204" pitchFamily="34" charset="0"/>
              </a:rPr>
              <a:t>a short </a:t>
            </a:r>
            <a:r>
              <a:rPr lang="en-US" sz="2000" dirty="0">
                <a:latin typeface="Arial" panose="020B0604020202020204" pitchFamily="34" charset="0"/>
                <a:cs typeface="Arial" panose="020B0604020202020204" pitchFamily="34" charset="0"/>
              </a:rPr>
              <a:t>way like this</a:t>
            </a:r>
            <a:r>
              <a:rPr lang="en-US" sz="2000" dirty="0" smtClean="0">
                <a:latin typeface="Arial" panose="020B0604020202020204" pitchFamily="34" charset="0"/>
                <a:cs typeface="Arial" panose="020B0604020202020204" pitchFamily="34" charset="0"/>
              </a:rPr>
              <a:t>:</a:t>
            </a:r>
            <a:br>
              <a:rPr lang="en-US" sz="2000" dirty="0" smtClean="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pPr>
              <a:lnSpc>
                <a:spcPts val="1200"/>
              </a:lnSpc>
            </a:pPr>
            <a:r>
              <a:rPr lang="en-US" sz="2000" b="1" dirty="0" smtClean="0">
                <a:solidFill>
                  <a:srgbClr val="C00000"/>
                </a:solidFill>
                <a:latin typeface="Arial" panose="020B0604020202020204" pitchFamily="34" charset="0"/>
                <a:cs typeface="Arial" panose="020B0604020202020204" pitchFamily="34" charset="0"/>
              </a:rPr>
              <a:t>  nucleon number</a:t>
            </a:r>
          </a:p>
          <a:p>
            <a:pPr>
              <a:lnSpc>
                <a:spcPts val="1200"/>
              </a:lnSpc>
              <a:tabLst>
                <a:tab pos="2151063" algn="l"/>
              </a:tabLst>
            </a:pPr>
            <a:r>
              <a:rPr lang="en-US" sz="2000" b="1" dirty="0" smtClean="0">
                <a:solidFill>
                  <a:srgbClr val="C00000"/>
                </a:solidFill>
                <a:latin typeface="Arial" panose="020B0604020202020204" pitchFamily="34" charset="0"/>
                <a:cs typeface="Arial" panose="020B0604020202020204" pitchFamily="34" charset="0"/>
              </a:rPr>
              <a:t>	Symbol</a:t>
            </a:r>
          </a:p>
          <a:p>
            <a:pPr>
              <a:lnSpc>
                <a:spcPts val="1200"/>
              </a:lnSpc>
              <a:tabLst>
                <a:tab pos="271463" algn="l"/>
              </a:tabLst>
            </a:pPr>
            <a:r>
              <a:rPr lang="en-US" sz="2000" b="1" dirty="0" smtClean="0">
                <a:solidFill>
                  <a:srgbClr val="C00000"/>
                </a:solidFill>
                <a:latin typeface="Arial" panose="020B0604020202020204" pitchFamily="34" charset="0"/>
                <a:cs typeface="Arial" panose="020B0604020202020204" pitchFamily="34" charset="0"/>
              </a:rPr>
              <a:t>  proton number</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pPr>
              <a:lnSpc>
                <a:spcPts val="800"/>
              </a:lnSpc>
              <a:buClr>
                <a:srgbClr val="0070C0"/>
              </a:buClr>
              <a:tabLst>
                <a:tab pos="1252538" algn="l"/>
              </a:tabLst>
            </a:pP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For </a:t>
            </a:r>
            <a:r>
              <a:rPr lang="en-US" sz="2000" dirty="0">
                <a:latin typeface="Arial" panose="020B0604020202020204" pitchFamily="34" charset="0"/>
                <a:cs typeface="Arial" panose="020B0604020202020204" pitchFamily="34" charset="0"/>
              </a:rPr>
              <a:t>example</a:t>
            </a:r>
            <a:r>
              <a:rPr lang="en-US" sz="2000" dirty="0" smtClean="0">
                <a:latin typeface="Arial" panose="020B0604020202020204" pitchFamily="34" charset="0"/>
                <a:cs typeface="Arial" panose="020B0604020202020204" pitchFamily="34" charset="0"/>
              </a:rPr>
              <a:t>: 	</a:t>
            </a:r>
            <a:r>
              <a:rPr lang="en-US" dirty="0" smtClean="0"/>
              <a:t>16 </a:t>
            </a:r>
            <a:endParaRPr lang="en-US" sz="2000" dirty="0"/>
          </a:p>
          <a:p>
            <a:pPr>
              <a:lnSpc>
                <a:spcPts val="800"/>
              </a:lnSpc>
              <a:buClr>
                <a:srgbClr val="0070C0"/>
              </a:buClr>
              <a:tabLst>
                <a:tab pos="2151063" algn="l"/>
              </a:tabLst>
            </a:pPr>
            <a:r>
              <a:rPr lang="en-US" sz="2000" dirty="0"/>
              <a:t>     </a:t>
            </a:r>
            <a:r>
              <a:rPr lang="en-US" sz="2000" dirty="0" smtClean="0"/>
              <a:t>	O. </a:t>
            </a:r>
            <a:endParaRPr lang="en-US" sz="2000" dirty="0"/>
          </a:p>
          <a:p>
            <a:pPr>
              <a:lnSpc>
                <a:spcPts val="800"/>
              </a:lnSpc>
              <a:buClr>
                <a:srgbClr val="0070C0"/>
              </a:buClr>
              <a:tabLst>
                <a:tab pos="1252538" algn="l"/>
              </a:tabLst>
            </a:pPr>
            <a:r>
              <a:rPr lang="en-US" dirty="0"/>
              <a:t>	</a:t>
            </a:r>
            <a:r>
              <a:rPr lang="en-US" dirty="0" smtClean="0"/>
              <a:t> 	 8</a:t>
            </a:r>
            <a:endParaRPr lang="en-US" sz="2000" dirty="0"/>
          </a:p>
        </p:txBody>
      </p:sp>
      <p:sp>
        <p:nvSpPr>
          <p:cNvPr id="13" name="Oval 12"/>
          <p:cNvSpPr/>
          <p:nvPr/>
        </p:nvSpPr>
        <p:spPr>
          <a:xfrm rot="1078849">
            <a:off x="8381908" y="974212"/>
            <a:ext cx="504056" cy="504056"/>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sp>
        <p:nvSpPr>
          <p:cNvPr id="3" name="Rectangle 2"/>
          <p:cNvSpPr/>
          <p:nvPr/>
        </p:nvSpPr>
        <p:spPr>
          <a:xfrm>
            <a:off x="3059832" y="4293096"/>
            <a:ext cx="1152128" cy="400110"/>
          </a:xfrm>
          <a:prstGeom prst="rect">
            <a:avLst/>
          </a:prstGeom>
        </p:spPr>
        <p:txBody>
          <a:bodyPr wrap="square">
            <a:spAutoFit/>
          </a:bodyPr>
          <a:lstStyle/>
          <a:p>
            <a:pPr>
              <a:lnSpc>
                <a:spcPts val="800"/>
              </a:lnSpc>
              <a:buClr>
                <a:srgbClr val="0070C0"/>
              </a:buClr>
            </a:pPr>
            <a:r>
              <a:rPr lang="en-US" sz="1600" dirty="0" smtClean="0"/>
              <a:t>23 </a:t>
            </a:r>
            <a:endParaRPr lang="en-US" sz="2000" dirty="0" smtClean="0"/>
          </a:p>
          <a:p>
            <a:pPr>
              <a:lnSpc>
                <a:spcPts val="800"/>
              </a:lnSpc>
              <a:buClr>
                <a:srgbClr val="0070C0"/>
              </a:buClr>
            </a:pPr>
            <a:r>
              <a:rPr lang="en-US" sz="2000" dirty="0" smtClean="0"/>
              <a:t>     </a:t>
            </a:r>
            <a:r>
              <a:rPr lang="en-US" sz="2200" dirty="0" smtClean="0"/>
              <a:t>Na</a:t>
            </a:r>
            <a:r>
              <a:rPr lang="en-US" sz="2000" dirty="0" smtClean="0"/>
              <a:t>. </a:t>
            </a:r>
          </a:p>
          <a:p>
            <a:pPr>
              <a:lnSpc>
                <a:spcPts val="800"/>
              </a:lnSpc>
              <a:buClr>
                <a:srgbClr val="0070C0"/>
              </a:buClr>
            </a:pPr>
            <a:r>
              <a:rPr lang="en-US" sz="1600" dirty="0" smtClean="0"/>
              <a:t>11</a:t>
            </a:r>
            <a:endParaRPr lang="en-US" sz="2000" dirty="0" smtClean="0"/>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12160" y="3933056"/>
            <a:ext cx="2431014" cy="2582952"/>
          </a:xfrm>
          <a:prstGeom prst="rect">
            <a:avLst/>
          </a:prstGeom>
        </p:spPr>
      </p:pic>
      <p:sp>
        <p:nvSpPr>
          <p:cNvPr id="12" name="TextBox 11">
            <a:hlinkClick r:id="rId4" action="ppaction://hlinksldjump"/>
          </p:cNvPr>
          <p:cNvSpPr txBox="1"/>
          <p:nvPr/>
        </p:nvSpPr>
        <p:spPr>
          <a:xfrm>
            <a:off x="8335790" y="5949280"/>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77780721"/>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3.2 – More About Atoms</a:t>
            </a:r>
            <a:endParaRPr lang="en-GB" b="1" dirty="0" smtClean="0"/>
          </a:p>
        </p:txBody>
      </p:sp>
      <p:sp>
        <p:nvSpPr>
          <p:cNvPr id="34" name="Rectangle 33"/>
          <p:cNvSpPr/>
          <p:nvPr/>
        </p:nvSpPr>
        <p:spPr>
          <a:xfrm>
            <a:off x="251520" y="1115329"/>
            <a:ext cx="8496944" cy="5586145"/>
          </a:xfrm>
          <a:prstGeom prst="rect">
            <a:avLst/>
          </a:prstGeom>
        </p:spPr>
        <p:txBody>
          <a:bodyPr wrap="square">
            <a:spAutoFit/>
          </a:bodyPr>
          <a:lstStyle/>
          <a:p>
            <a:pPr>
              <a:buClr>
                <a:srgbClr val="0070C0"/>
              </a:buClr>
            </a:pPr>
            <a:r>
              <a:rPr lang="en-US" sz="1700" b="1" dirty="0"/>
              <a:t>The atoms of the first 20 elements</a:t>
            </a:r>
          </a:p>
          <a:p>
            <a:pPr marL="355600" indent="-355600">
              <a:buClr>
                <a:srgbClr val="0070C0"/>
              </a:buClr>
              <a:buFont typeface="Wingdings 3" panose="05040102010807070707" pitchFamily="18" charset="2"/>
              <a:buChar char=""/>
            </a:pPr>
            <a:r>
              <a:rPr lang="en-US" sz="1700" dirty="0"/>
              <a:t>In the Periodic Table, the elements are arranged in order of </a:t>
            </a:r>
            <a:r>
              <a:rPr lang="en-US" sz="1700" dirty="0" smtClean="0"/>
              <a:t>increasing proton </a:t>
            </a:r>
            <a:r>
              <a:rPr lang="en-US" sz="1700" dirty="0"/>
              <a:t>number. Here are the first 20 elements, shown as a list</a:t>
            </a:r>
            <a:r>
              <a:rPr lang="en-US" sz="1700" dirty="0" smtClean="0"/>
              <a:t>:</a:t>
            </a:r>
          </a:p>
          <a:p>
            <a:pPr marL="355600" indent="-355600">
              <a:buClr>
                <a:srgbClr val="0070C0"/>
              </a:buClr>
              <a:buFont typeface="Wingdings 3" panose="05040102010807070707" pitchFamily="18" charset="2"/>
              <a:buChar char=""/>
            </a:pPr>
            <a:endParaRPr lang="en-US" sz="1700" dirty="0" smtClean="0"/>
          </a:p>
          <a:p>
            <a:pPr marL="355600" indent="-355600">
              <a:buClr>
                <a:srgbClr val="0070C0"/>
              </a:buClr>
              <a:buFont typeface="Wingdings 3" panose="05040102010807070707" pitchFamily="18" charset="2"/>
              <a:buChar char=""/>
            </a:pPr>
            <a:endParaRPr lang="en-US" sz="1700" dirty="0"/>
          </a:p>
          <a:p>
            <a:pPr marL="355600" indent="-355600">
              <a:buClr>
                <a:srgbClr val="0070C0"/>
              </a:buClr>
              <a:buFont typeface="Wingdings 3" panose="05040102010807070707" pitchFamily="18" charset="2"/>
              <a:buChar char=""/>
            </a:pPr>
            <a:endParaRPr lang="en-US" sz="1700" dirty="0" smtClean="0"/>
          </a:p>
          <a:p>
            <a:pPr marL="355600" indent="-355600">
              <a:buClr>
                <a:srgbClr val="0070C0"/>
              </a:buClr>
              <a:buFont typeface="Wingdings 3" panose="05040102010807070707" pitchFamily="18" charset="2"/>
              <a:buChar char=""/>
            </a:pPr>
            <a:endParaRPr lang="en-US" sz="1700" dirty="0"/>
          </a:p>
          <a:p>
            <a:pPr marL="355600" indent="-355600">
              <a:buClr>
                <a:srgbClr val="0070C0"/>
              </a:buClr>
              <a:buFont typeface="Wingdings 3" panose="05040102010807070707" pitchFamily="18" charset="2"/>
              <a:buChar char=""/>
            </a:pPr>
            <a:endParaRPr lang="en-US" sz="1700" dirty="0" smtClean="0"/>
          </a:p>
          <a:p>
            <a:pPr marL="355600" indent="-355600">
              <a:buClr>
                <a:srgbClr val="0070C0"/>
              </a:buClr>
              <a:buFont typeface="Wingdings 3" panose="05040102010807070707" pitchFamily="18" charset="2"/>
              <a:buChar char=""/>
            </a:pPr>
            <a:endParaRPr lang="en-US" sz="1700" dirty="0"/>
          </a:p>
          <a:p>
            <a:pPr marL="355600" indent="-355600">
              <a:buClr>
                <a:srgbClr val="0070C0"/>
              </a:buClr>
              <a:buFont typeface="Wingdings 3" panose="05040102010807070707" pitchFamily="18" charset="2"/>
              <a:buChar char=""/>
            </a:pPr>
            <a:endParaRPr lang="en-US" sz="1700" dirty="0" smtClean="0"/>
          </a:p>
          <a:p>
            <a:pPr marL="355600" indent="-355600">
              <a:buClr>
                <a:srgbClr val="0070C0"/>
              </a:buClr>
              <a:buFont typeface="Wingdings 3" panose="05040102010807070707" pitchFamily="18" charset="2"/>
              <a:buChar char=""/>
            </a:pPr>
            <a:endParaRPr lang="en-US" sz="1700" dirty="0"/>
          </a:p>
          <a:p>
            <a:pPr marL="355600" indent="-355600">
              <a:buClr>
                <a:srgbClr val="0070C0"/>
              </a:buClr>
              <a:buFont typeface="Wingdings 3" panose="05040102010807070707" pitchFamily="18" charset="2"/>
              <a:buChar char=""/>
            </a:pPr>
            <a:endParaRPr lang="en-US" sz="1700" dirty="0" smtClean="0"/>
          </a:p>
          <a:p>
            <a:pPr marL="355600" indent="-355600">
              <a:buClr>
                <a:srgbClr val="0070C0"/>
              </a:buClr>
              <a:buFont typeface="Wingdings 3" panose="05040102010807070707" pitchFamily="18" charset="2"/>
              <a:buChar char=""/>
            </a:pPr>
            <a:endParaRPr lang="en-US" sz="1700" dirty="0"/>
          </a:p>
          <a:p>
            <a:pPr marL="355600" indent="-355600">
              <a:buClr>
                <a:srgbClr val="0070C0"/>
              </a:buClr>
              <a:buFont typeface="Wingdings 3" panose="05040102010807070707" pitchFamily="18" charset="2"/>
              <a:buChar char=""/>
            </a:pPr>
            <a:endParaRPr lang="en-US" sz="1700" dirty="0" smtClean="0"/>
          </a:p>
          <a:p>
            <a:pPr marL="355600" indent="-355600">
              <a:buClr>
                <a:srgbClr val="0070C0"/>
              </a:buClr>
              <a:buFont typeface="Wingdings 3" panose="05040102010807070707" pitchFamily="18" charset="2"/>
              <a:buChar char=""/>
            </a:pPr>
            <a:endParaRPr lang="en-US" sz="1700" dirty="0"/>
          </a:p>
          <a:p>
            <a:pPr marL="355600" indent="-355600">
              <a:buClr>
                <a:srgbClr val="0070C0"/>
              </a:buClr>
              <a:buFont typeface="Wingdings 3" panose="05040102010807070707" pitchFamily="18" charset="2"/>
              <a:buChar char=""/>
            </a:pPr>
            <a:endParaRPr lang="en-US" sz="1700" dirty="0" smtClean="0"/>
          </a:p>
          <a:p>
            <a:pPr marL="355600" indent="-355600">
              <a:buClr>
                <a:srgbClr val="0070C0"/>
              </a:buClr>
              <a:buFont typeface="Wingdings 3" panose="05040102010807070707" pitchFamily="18" charset="2"/>
              <a:buChar char=""/>
            </a:pPr>
            <a:endParaRPr lang="en-US" sz="1700" dirty="0"/>
          </a:p>
          <a:p>
            <a:pPr marL="355600" indent="-355600">
              <a:buClr>
                <a:srgbClr val="0070C0"/>
              </a:buClr>
              <a:buFont typeface="Wingdings 3" panose="05040102010807070707" pitchFamily="18" charset="2"/>
              <a:buChar char=""/>
            </a:pPr>
            <a:endParaRPr lang="en-US" sz="1700" dirty="0" smtClean="0"/>
          </a:p>
          <a:p>
            <a:pPr marL="355600" indent="-355600">
              <a:buClr>
                <a:srgbClr val="0070C0"/>
              </a:buClr>
              <a:buFont typeface="Wingdings 3" panose="05040102010807070707" pitchFamily="18" charset="2"/>
              <a:buChar char=""/>
            </a:pPr>
            <a:endParaRPr lang="en-US" sz="1700" dirty="0"/>
          </a:p>
          <a:p>
            <a:pPr marL="355600" indent="-355600">
              <a:buClr>
                <a:srgbClr val="0070C0"/>
              </a:buClr>
              <a:buFont typeface="Wingdings 3" panose="05040102010807070707" pitchFamily="18" charset="2"/>
              <a:buChar char=""/>
            </a:pPr>
            <a:r>
              <a:rPr lang="en-US" sz="1700" dirty="0"/>
              <a:t>So the numbers of protons and electrons increase by 1 at a time – and </a:t>
            </a:r>
            <a:r>
              <a:rPr lang="en-US" sz="1700" dirty="0" smtClean="0"/>
              <a:t>are always </a:t>
            </a:r>
            <a:r>
              <a:rPr lang="en-US" sz="1700" dirty="0"/>
              <a:t>equal. What do you notice about the number of neutrons?</a:t>
            </a:r>
            <a:endParaRPr lang="en-US" sz="1700" dirty="0" smtClean="0"/>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33</a:t>
            </a:r>
            <a:endParaRPr lang="en-GB" sz="96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27584" y="1988840"/>
            <a:ext cx="7704856" cy="4110174"/>
          </a:xfrm>
          <a:prstGeom prst="rect">
            <a:avLst/>
          </a:prstGeom>
        </p:spPr>
      </p:pic>
      <p:sp>
        <p:nvSpPr>
          <p:cNvPr id="6" name="TextBox 5">
            <a:hlinkClick r:id="rId4" action="ppaction://hlinksldjump"/>
          </p:cNvPr>
          <p:cNvSpPr txBox="1"/>
          <p:nvPr/>
        </p:nvSpPr>
        <p:spPr>
          <a:xfrm>
            <a:off x="8335790" y="1052736"/>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1331719521"/>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8" y="1124744"/>
            <a:ext cx="8424936" cy="5355312"/>
          </a:xfrm>
          <a:prstGeom prst="rect">
            <a:avLst/>
          </a:prstGeom>
        </p:spPr>
        <p:txBody>
          <a:bodyPr wrap="square">
            <a:spAutoFit/>
          </a:bodyPr>
          <a:lstStyle/>
          <a:p>
            <a:pPr>
              <a:buClr>
                <a:srgbClr val="0070C0"/>
              </a:buClr>
            </a:pPr>
            <a:r>
              <a:rPr lang="en-US" b="1" dirty="0"/>
              <a:t>AO1 Knowledge with understanding</a:t>
            </a:r>
          </a:p>
          <a:p>
            <a:pPr marL="439738" indent="-439738">
              <a:buClr>
                <a:srgbClr val="0070C0"/>
              </a:buClr>
              <a:buFont typeface="Wingdings 3" panose="05040102010807070707" pitchFamily="18" charset="2"/>
              <a:buChar char=""/>
            </a:pPr>
            <a:r>
              <a:rPr lang="en-US" dirty="0"/>
              <a:t>Candidates should be able to:</a:t>
            </a:r>
          </a:p>
          <a:p>
            <a:pPr marL="812800" indent="-373063">
              <a:buClr>
                <a:srgbClr val="0070C0"/>
              </a:buClr>
              <a:buFont typeface="+mj-lt"/>
              <a:buAutoNum type="alphaUcPeriod"/>
            </a:pPr>
            <a:r>
              <a:rPr lang="en-US" dirty="0" smtClean="0"/>
              <a:t>Recall</a:t>
            </a:r>
            <a:r>
              <a:rPr lang="en-US" dirty="0"/>
              <a:t>, select and present relevant factual information.</a:t>
            </a:r>
          </a:p>
          <a:p>
            <a:pPr marL="812800" indent="-373063">
              <a:buClr>
                <a:srgbClr val="0070C0"/>
              </a:buClr>
              <a:buFont typeface="+mj-lt"/>
              <a:buAutoNum type="alphaUcPeriod"/>
            </a:pPr>
            <a:r>
              <a:rPr lang="en-US" dirty="0" smtClean="0"/>
              <a:t>Demonstrate </a:t>
            </a:r>
            <a:r>
              <a:rPr lang="en-US" dirty="0"/>
              <a:t>and apply knowledge with understanding of the correct use of the following in the </a:t>
            </a:r>
            <a:r>
              <a:rPr lang="en-US" dirty="0" smtClean="0"/>
              <a:t>travel and </a:t>
            </a:r>
            <a:r>
              <a:rPr lang="en-US" dirty="0"/>
              <a:t>tourism industry:</a:t>
            </a:r>
          </a:p>
          <a:p>
            <a:pPr marL="1168400" indent="-355600">
              <a:buClr>
                <a:srgbClr val="0070C0"/>
              </a:buClr>
              <a:buFont typeface="+mj-lt"/>
              <a:buAutoNum type="romanLcPeriod"/>
            </a:pPr>
            <a:r>
              <a:rPr lang="en-US" dirty="0" smtClean="0"/>
              <a:t>commonplace </a:t>
            </a:r>
            <a:r>
              <a:rPr lang="en-US" dirty="0"/>
              <a:t>terms, definitions and facts</a:t>
            </a:r>
          </a:p>
          <a:p>
            <a:pPr marL="1168400" indent="-355600">
              <a:buClr>
                <a:srgbClr val="0070C0"/>
              </a:buClr>
              <a:buFont typeface="+mj-lt"/>
              <a:buAutoNum type="romanLcPeriod"/>
            </a:pPr>
            <a:r>
              <a:rPr lang="en-US" dirty="0" smtClean="0"/>
              <a:t>major </a:t>
            </a:r>
            <a:r>
              <a:rPr lang="en-US" dirty="0"/>
              <a:t>concepts, models, patterns, principles and theories</a:t>
            </a:r>
            <a:r>
              <a:rPr lang="en-US" dirty="0" smtClean="0"/>
              <a:t>.</a:t>
            </a:r>
          </a:p>
          <a:p>
            <a:pPr>
              <a:buClr>
                <a:srgbClr val="0070C0"/>
              </a:buClr>
            </a:pPr>
            <a:r>
              <a:rPr lang="en-US" b="1" dirty="0"/>
              <a:t>AO2 Investigation and analysis of evidence</a:t>
            </a:r>
          </a:p>
          <a:p>
            <a:pPr marL="355600" indent="-355600">
              <a:buClr>
                <a:srgbClr val="0070C0"/>
              </a:buClr>
              <a:buFont typeface="Wingdings 3" panose="05040102010807070707" pitchFamily="18" charset="2"/>
              <a:buChar char=""/>
            </a:pPr>
            <a:r>
              <a:rPr lang="en-US" dirty="0"/>
              <a:t>Candidates should be able to:</a:t>
            </a:r>
          </a:p>
          <a:p>
            <a:pPr marL="812800" indent="-457200">
              <a:buClr>
                <a:srgbClr val="0070C0"/>
              </a:buClr>
              <a:buFont typeface="+mj-lt"/>
              <a:buAutoNum type="alphaUcPeriod"/>
            </a:pPr>
            <a:r>
              <a:rPr lang="en-US" dirty="0" smtClean="0"/>
              <a:t>Collect </a:t>
            </a:r>
            <a:r>
              <a:rPr lang="en-US" dirty="0"/>
              <a:t>evidence from both primary and secondary sources, under guidance or independently, and </a:t>
            </a:r>
            <a:r>
              <a:rPr lang="en-US" dirty="0" smtClean="0"/>
              <a:t>be aware </a:t>
            </a:r>
            <a:r>
              <a:rPr lang="en-US" dirty="0"/>
              <a:t>of the limitations of the various collection methods.</a:t>
            </a:r>
          </a:p>
          <a:p>
            <a:pPr marL="812800" indent="-457200">
              <a:buClr>
                <a:srgbClr val="0070C0"/>
              </a:buClr>
              <a:buFont typeface="+mj-lt"/>
              <a:buAutoNum type="alphaUcPeriod"/>
            </a:pPr>
            <a:r>
              <a:rPr lang="en-US" dirty="0" smtClean="0"/>
              <a:t>Record</a:t>
            </a:r>
            <a:r>
              <a:rPr lang="en-US" dirty="0"/>
              <a:t>, classify and </a:t>
            </a:r>
            <a:r>
              <a:rPr lang="en-US" dirty="0" err="1"/>
              <a:t>organise</a:t>
            </a:r>
            <a:r>
              <a:rPr lang="en-US" dirty="0"/>
              <a:t> relevant evidence from an investigation in a clear and coherent form.</a:t>
            </a:r>
          </a:p>
          <a:p>
            <a:pPr marL="812800" indent="-457200">
              <a:buClr>
                <a:srgbClr val="0070C0"/>
              </a:buClr>
              <a:buFont typeface="+mj-lt"/>
              <a:buAutoNum type="alphaUcPeriod"/>
            </a:pPr>
            <a:r>
              <a:rPr lang="en-US" dirty="0" smtClean="0"/>
              <a:t>Present </a:t>
            </a:r>
            <a:r>
              <a:rPr lang="en-US" dirty="0"/>
              <a:t>the evidence in an appropriate form and effective manner, using a wide range of </a:t>
            </a:r>
            <a:r>
              <a:rPr lang="en-US" dirty="0" smtClean="0"/>
              <a:t>appropriate skills </a:t>
            </a:r>
            <a:r>
              <a:rPr lang="en-US" dirty="0"/>
              <a:t>and techniques, including verbal, numerical, diagrammatic, cartographic, pictorial and </a:t>
            </a:r>
            <a:r>
              <a:rPr lang="en-US" dirty="0" smtClean="0"/>
              <a:t>graphical methods</a:t>
            </a:r>
            <a:r>
              <a:rPr lang="en-US" dirty="0"/>
              <a:t>.</a:t>
            </a:r>
          </a:p>
          <a:p>
            <a:pPr marL="812800" indent="-457200">
              <a:buClr>
                <a:srgbClr val="0070C0"/>
              </a:buClr>
              <a:buFont typeface="+mj-lt"/>
              <a:buAutoNum type="alphaUcPeriod"/>
            </a:pPr>
            <a:r>
              <a:rPr lang="en-US" dirty="0" smtClean="0"/>
              <a:t>Apply </a:t>
            </a:r>
            <a:r>
              <a:rPr lang="en-US" dirty="0"/>
              <a:t>knowledge and understanding to select relevant data, </a:t>
            </a:r>
            <a:r>
              <a:rPr lang="en-US" dirty="0" err="1"/>
              <a:t>recognise</a:t>
            </a:r>
            <a:r>
              <a:rPr lang="en-US" dirty="0"/>
              <a:t> patterns and analyse evidence.</a:t>
            </a: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3.2 – More about Atoms</a:t>
            </a:r>
            <a:endParaRPr lang="en-GB" b="1" dirty="0" smtClean="0"/>
          </a:p>
        </p:txBody>
      </p:sp>
      <p:sp>
        <p:nvSpPr>
          <p:cNvPr id="34" name="Rectangle 33"/>
          <p:cNvSpPr/>
          <p:nvPr/>
        </p:nvSpPr>
        <p:spPr>
          <a:xfrm>
            <a:off x="251520" y="1124744"/>
            <a:ext cx="8568952" cy="5078313"/>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pPr>
            <a:r>
              <a:rPr lang="en-US" sz="2800" dirty="0" smtClean="0"/>
              <a:t>Name the particles that make up the atom.</a:t>
            </a:r>
          </a:p>
          <a:p>
            <a:pPr marL="457200" indent="-457200">
              <a:buClr>
                <a:srgbClr val="0070C0"/>
              </a:buClr>
              <a:buFont typeface="+mj-lt"/>
              <a:buAutoNum type="arabicPeriod"/>
            </a:pPr>
            <a:r>
              <a:rPr lang="en-US" sz="2800" dirty="0" smtClean="0"/>
              <a:t>Which particle has:</a:t>
            </a:r>
          </a:p>
          <a:p>
            <a:pPr>
              <a:buClr>
                <a:srgbClr val="0070C0"/>
              </a:buClr>
              <a:tabLst>
                <a:tab pos="723900" algn="l"/>
              </a:tabLst>
            </a:pPr>
            <a:r>
              <a:rPr lang="en-US" sz="2800" dirty="0" smtClean="0"/>
              <a:t>	a positive charge? b no charge? </a:t>
            </a:r>
            <a:br>
              <a:rPr lang="en-US" sz="2800" dirty="0" smtClean="0"/>
            </a:br>
            <a:r>
              <a:rPr lang="en-US" sz="2800" dirty="0" smtClean="0"/>
              <a:t>	c almost no mass?</a:t>
            </a:r>
          </a:p>
          <a:p>
            <a:pPr marL="514350" indent="-514350">
              <a:buClr>
                <a:srgbClr val="0070C0"/>
              </a:buClr>
              <a:buFont typeface="+mj-lt"/>
              <a:buAutoNum type="arabicPeriod" startAt="3"/>
            </a:pPr>
            <a:r>
              <a:rPr lang="en-US" sz="2800" dirty="0" smtClean="0"/>
              <a:t>An atom has 9 protons. Which element is it?</a:t>
            </a:r>
          </a:p>
          <a:p>
            <a:pPr marL="457200" indent="-457200">
              <a:buClr>
                <a:srgbClr val="0070C0"/>
              </a:buClr>
              <a:buFont typeface="+mj-lt"/>
              <a:buAutoNum type="arabicPeriod" startAt="3"/>
            </a:pPr>
            <a:r>
              <a:rPr lang="en-US" sz="2800" dirty="0" smtClean="0"/>
              <a:t>Why do atoms have no overall charge?</a:t>
            </a:r>
          </a:p>
          <a:p>
            <a:pPr marL="457200" indent="-457200">
              <a:buClr>
                <a:srgbClr val="0070C0"/>
              </a:buClr>
              <a:buFont typeface="+mj-lt"/>
              <a:buAutoNum type="arabicPeriod" startAt="3"/>
            </a:pPr>
            <a:r>
              <a:rPr lang="en-US" sz="2800" dirty="0" smtClean="0"/>
              <a:t>What does this term mean?</a:t>
            </a:r>
          </a:p>
          <a:p>
            <a:pPr>
              <a:buClr>
                <a:srgbClr val="0070C0"/>
              </a:buClr>
              <a:tabLst>
                <a:tab pos="723900" algn="l"/>
                <a:tab pos="4122738" algn="l"/>
              </a:tabLst>
            </a:pPr>
            <a:r>
              <a:rPr lang="en-US" sz="2800" dirty="0" smtClean="0"/>
              <a:t>	a proton number 	b nucleon number</a:t>
            </a:r>
          </a:p>
          <a:p>
            <a:pPr marL="514350" indent="-514350">
              <a:buClr>
                <a:srgbClr val="0070C0"/>
              </a:buClr>
              <a:buFont typeface="+mj-lt"/>
              <a:buAutoNum type="arabicPeriod" startAt="6"/>
            </a:pPr>
            <a:r>
              <a:rPr lang="en-US" sz="2800" dirty="0" smtClean="0"/>
              <a:t>Name each of these atoms, and say how many protons, electrons, and neutrons it has:</a:t>
            </a:r>
            <a:br>
              <a:rPr lang="en-US" sz="2800" dirty="0" smtClean="0"/>
            </a:br>
            <a:endParaRPr lang="en-US" sz="1400" dirty="0" smtClean="0">
              <a:solidFill>
                <a:srgbClr val="C00000"/>
              </a:solidFill>
            </a:endParaRPr>
          </a:p>
          <a:p>
            <a:pPr>
              <a:lnSpc>
                <a:spcPts val="1200"/>
              </a:lnSpc>
              <a:buClr>
                <a:srgbClr val="0070C0"/>
              </a:buClr>
              <a:tabLst>
                <a:tab pos="723900" algn="l"/>
                <a:tab pos="2070100" algn="l"/>
                <a:tab pos="3502025" algn="l"/>
                <a:tab pos="4745038" algn="l"/>
                <a:tab pos="6453188" algn="l"/>
              </a:tabLst>
            </a:pPr>
            <a:r>
              <a:rPr lang="en-US" sz="2800" dirty="0" smtClean="0">
                <a:solidFill>
                  <a:srgbClr val="C00000"/>
                </a:solidFill>
              </a:rPr>
              <a:t>	</a:t>
            </a:r>
            <a:r>
              <a:rPr lang="en-US" sz="2000" dirty="0" smtClean="0">
                <a:solidFill>
                  <a:srgbClr val="C00000"/>
                </a:solidFill>
              </a:rPr>
              <a:t>12	16	24	27	64</a:t>
            </a:r>
          </a:p>
          <a:p>
            <a:pPr>
              <a:lnSpc>
                <a:spcPts val="1200"/>
              </a:lnSpc>
              <a:buClr>
                <a:srgbClr val="0070C0"/>
              </a:buClr>
              <a:tabLst>
                <a:tab pos="723900" algn="l"/>
                <a:tab pos="2070100" algn="l"/>
                <a:tab pos="3502025" algn="l"/>
                <a:tab pos="4745038" algn="l"/>
                <a:tab pos="6453188" algn="l"/>
              </a:tabLst>
            </a:pPr>
            <a:r>
              <a:rPr lang="en-US" sz="2800" dirty="0" smtClean="0">
                <a:solidFill>
                  <a:srgbClr val="C00000"/>
                </a:solidFill>
              </a:rPr>
              <a:t>	    C	    O	    Mg	    Al	    Cu</a:t>
            </a:r>
          </a:p>
          <a:p>
            <a:pPr>
              <a:lnSpc>
                <a:spcPts val="1200"/>
              </a:lnSpc>
              <a:buClr>
                <a:srgbClr val="0070C0"/>
              </a:buClr>
              <a:tabLst>
                <a:tab pos="723900" algn="l"/>
                <a:tab pos="2070100" algn="l"/>
                <a:tab pos="3502025" algn="l"/>
                <a:tab pos="4745038" algn="l"/>
                <a:tab pos="6453188" algn="l"/>
              </a:tabLst>
            </a:pPr>
            <a:r>
              <a:rPr lang="en-US" sz="2800" dirty="0" smtClean="0">
                <a:solidFill>
                  <a:srgbClr val="C00000"/>
                </a:solidFill>
              </a:rPr>
              <a:t>	</a:t>
            </a:r>
            <a:r>
              <a:rPr lang="en-US" sz="2000" dirty="0" smtClean="0">
                <a:solidFill>
                  <a:srgbClr val="C00000"/>
                </a:solidFill>
              </a:rPr>
              <a:t> 6	 8	12	13	29</a:t>
            </a:r>
            <a:endParaRPr lang="en-US" sz="2000" dirty="0">
              <a:solidFill>
                <a:srgbClr val="C00000"/>
              </a:solidFill>
            </a:endParaRPr>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33</a:t>
            </a:r>
            <a:endParaRPr lang="en-GB" sz="960" b="1" dirty="0">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8237133" y="5766355"/>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7596336" y="5766355"/>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1784453581"/>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40000">
              <a:schemeClr val="bg1">
                <a:tint val="65000"/>
                <a:satMod val="300000"/>
              </a:schemeClr>
            </a:gs>
            <a:gs pos="100000">
              <a:schemeClr val="bg1">
                <a:shade val="65000"/>
                <a:satMod val="300000"/>
              </a:schemeClr>
            </a:gs>
          </a:gsLst>
          <a:path path="circle">
            <a:fillToRect l="65000" b="98000"/>
          </a:path>
        </a:gradFill>
        <a:effectLst/>
      </p:bgPr>
    </p:bg>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3.3 – </a:t>
            </a:r>
            <a:r>
              <a:rPr lang="en-GB" dirty="0"/>
              <a:t>Isotopes and </a:t>
            </a:r>
            <a:r>
              <a:rPr lang="en-GB" dirty="0" smtClean="0"/>
              <a:t>Radioactivity</a:t>
            </a:r>
            <a:endParaRPr lang="en-GB" b="1" dirty="0" smtClean="0"/>
          </a:p>
        </p:txBody>
      </p:sp>
      <p:sp>
        <p:nvSpPr>
          <p:cNvPr id="34" name="Rectangle 33"/>
          <p:cNvSpPr/>
          <p:nvPr/>
        </p:nvSpPr>
        <p:spPr>
          <a:xfrm>
            <a:off x="251519" y="1115329"/>
            <a:ext cx="8496945" cy="5632311"/>
          </a:xfrm>
          <a:prstGeom prst="rect">
            <a:avLst/>
          </a:prstGeom>
        </p:spPr>
        <p:txBody>
          <a:bodyPr wrap="square">
            <a:spAutoFit/>
          </a:bodyPr>
          <a:lstStyle/>
          <a:p>
            <a:pPr>
              <a:buClr>
                <a:srgbClr val="0070C0"/>
              </a:buClr>
            </a:pPr>
            <a:r>
              <a:rPr lang="en-US" sz="2000" b="1" dirty="0">
                <a:solidFill>
                  <a:srgbClr val="C00000"/>
                </a:solidFill>
              </a:rPr>
              <a:t>How to identify an atom: a reminder</a:t>
            </a:r>
          </a:p>
          <a:p>
            <a:pPr marL="355600" indent="-355600">
              <a:buClr>
                <a:srgbClr val="0070C0"/>
              </a:buClr>
              <a:buFont typeface="Wingdings 3" panose="05040102010807070707" pitchFamily="18" charset="2"/>
              <a:buChar char=""/>
            </a:pPr>
            <a:r>
              <a:rPr lang="en-US" sz="2000" dirty="0"/>
              <a:t>Only sodium atoms have 11 </a:t>
            </a:r>
            <a:r>
              <a:rPr lang="en-US" sz="2000" dirty="0" smtClean="0"/>
              <a:t>protons. You </a:t>
            </a:r>
            <a:r>
              <a:rPr lang="en-US" sz="2000" dirty="0"/>
              <a:t>can identify an atom by the number of protons in it.</a:t>
            </a:r>
          </a:p>
          <a:p>
            <a:pPr>
              <a:buClr>
                <a:srgbClr val="0070C0"/>
              </a:buClr>
            </a:pPr>
            <a:r>
              <a:rPr lang="en-US" sz="2000" b="1" dirty="0">
                <a:solidFill>
                  <a:srgbClr val="C00000"/>
                </a:solidFill>
              </a:rPr>
              <a:t>Isotopes</a:t>
            </a:r>
          </a:p>
          <a:p>
            <a:pPr marL="355600" indent="-355600">
              <a:buClr>
                <a:srgbClr val="0070C0"/>
              </a:buClr>
              <a:buFont typeface="Wingdings 3" panose="05040102010807070707" pitchFamily="18" charset="2"/>
              <a:buChar char=""/>
            </a:pPr>
            <a:r>
              <a:rPr lang="en-US" sz="2000" dirty="0"/>
              <a:t>All carbon atoms have 6 protons. But not all carbon atoms are </a:t>
            </a:r>
            <a:r>
              <a:rPr lang="en-US" sz="2000" dirty="0" smtClean="0"/>
              <a:t>identical. Some </a:t>
            </a:r>
            <a:r>
              <a:rPr lang="en-US" sz="2000" dirty="0"/>
              <a:t>have more neutrons than others</a:t>
            </a:r>
            <a:r>
              <a:rPr lang="en-US" sz="2000" dirty="0" smtClean="0"/>
              <a:t>.</a:t>
            </a:r>
          </a:p>
          <a:p>
            <a:pPr marL="355600" indent="-355600">
              <a:buClr>
                <a:srgbClr val="0070C0"/>
              </a:buClr>
              <a:buFont typeface="Wingdings 3" panose="05040102010807070707" pitchFamily="18" charset="2"/>
              <a:buChar char=""/>
            </a:pPr>
            <a:endParaRPr lang="en-US" sz="2000" b="1" dirty="0"/>
          </a:p>
          <a:p>
            <a:pPr marL="355600" indent="-355600">
              <a:buClr>
                <a:srgbClr val="0070C0"/>
              </a:buClr>
              <a:buFont typeface="Wingdings 3" panose="05040102010807070707" pitchFamily="18" charset="2"/>
              <a:buChar char=""/>
            </a:pPr>
            <a:endParaRPr lang="en-US" sz="2000" b="1" dirty="0" smtClean="0"/>
          </a:p>
          <a:p>
            <a:pPr marL="355600" indent="-355600">
              <a:buClr>
                <a:srgbClr val="0070C0"/>
              </a:buClr>
              <a:buFont typeface="Wingdings 3" panose="05040102010807070707" pitchFamily="18" charset="2"/>
              <a:buChar char=""/>
            </a:pPr>
            <a:endParaRPr lang="en-US" sz="2000" b="1" dirty="0"/>
          </a:p>
          <a:p>
            <a:pPr marL="355600" indent="-355600">
              <a:buClr>
                <a:srgbClr val="0070C0"/>
              </a:buClr>
              <a:buFont typeface="Wingdings 3" panose="05040102010807070707" pitchFamily="18" charset="2"/>
              <a:buChar char=""/>
            </a:pPr>
            <a:endParaRPr lang="en-US" sz="2000" b="1" dirty="0" smtClean="0"/>
          </a:p>
          <a:p>
            <a:pPr marL="355600" indent="-355600">
              <a:buClr>
                <a:srgbClr val="0070C0"/>
              </a:buClr>
              <a:buFont typeface="Wingdings 3" panose="05040102010807070707" pitchFamily="18" charset="2"/>
              <a:buChar char=""/>
            </a:pPr>
            <a:endParaRPr lang="en-US" sz="2000" b="1" dirty="0" smtClean="0"/>
          </a:p>
          <a:p>
            <a:pPr>
              <a:buClr>
                <a:srgbClr val="0070C0"/>
              </a:buClr>
            </a:pPr>
            <a:endParaRPr lang="en-US" sz="2000" b="1" dirty="0" smtClean="0"/>
          </a:p>
          <a:p>
            <a:pPr marL="355600" indent="-355600">
              <a:buClr>
                <a:srgbClr val="0070C0"/>
              </a:buClr>
              <a:buFont typeface="Wingdings 3" panose="05040102010807070707" pitchFamily="18" charset="2"/>
              <a:buChar char=""/>
            </a:pPr>
            <a:endParaRPr lang="en-US" sz="2000" b="1" dirty="0"/>
          </a:p>
          <a:p>
            <a:pPr marL="355600" indent="-355600">
              <a:buClr>
                <a:srgbClr val="0070C0"/>
              </a:buClr>
              <a:buFont typeface="Wingdings 3" panose="05040102010807070707" pitchFamily="18" charset="2"/>
              <a:buChar char=""/>
            </a:pPr>
            <a:r>
              <a:rPr lang="en-US" sz="2000" dirty="0"/>
              <a:t>The three atoms above are called isotopes of carbon.</a:t>
            </a:r>
          </a:p>
          <a:p>
            <a:pPr marL="355600" indent="-355600">
              <a:buClr>
                <a:srgbClr val="0070C0"/>
              </a:buClr>
              <a:buFont typeface="Wingdings 3" panose="05040102010807070707" pitchFamily="18" charset="2"/>
              <a:buChar char=""/>
            </a:pPr>
            <a:r>
              <a:rPr lang="en-US" sz="2000" b="1" dirty="0"/>
              <a:t>Isotopes are atoms of the same element, with different </a:t>
            </a:r>
            <a:r>
              <a:rPr lang="en-US" sz="2000" b="1" dirty="0" smtClean="0"/>
              <a:t>numbers of </a:t>
            </a:r>
            <a:r>
              <a:rPr lang="en-US" sz="2000" b="1" dirty="0"/>
              <a:t>neutrons.</a:t>
            </a:r>
          </a:p>
          <a:p>
            <a:pPr marL="355600" indent="-355600">
              <a:buClr>
                <a:srgbClr val="0070C0"/>
              </a:buClr>
              <a:buFont typeface="Wingdings 3" panose="05040102010807070707" pitchFamily="18" charset="2"/>
              <a:buChar char=""/>
            </a:pPr>
            <a:r>
              <a:rPr lang="en-US" sz="2000" dirty="0"/>
              <a:t>Most elements have isotopes. For example calcium has six, </a:t>
            </a:r>
            <a:r>
              <a:rPr lang="en-US" sz="2000" dirty="0" smtClean="0"/>
              <a:t>magnesium has </a:t>
            </a:r>
            <a:r>
              <a:rPr lang="en-US" sz="2000" dirty="0"/>
              <a:t>three, iron has four, and chlorine has two.</a:t>
            </a:r>
            <a:endParaRPr lang="en-US" sz="2000" dirty="0" smtClean="0"/>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34</a:t>
            </a:r>
            <a:endParaRPr lang="en-GB" sz="960" b="1"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33994546"/>
              </p:ext>
            </p:extLst>
          </p:nvPr>
        </p:nvGraphicFramePr>
        <p:xfrm>
          <a:off x="251518" y="2996952"/>
          <a:ext cx="8496945" cy="2042160"/>
        </p:xfrm>
        <a:graphic>
          <a:graphicData uri="http://schemas.openxmlformats.org/drawingml/2006/table">
            <a:tbl>
              <a:tblPr firstRow="1" bandRow="1">
                <a:tableStyleId>{5C22544A-7EE6-4342-B048-85BDC9FD1C3A}</a:tableStyleId>
              </a:tblPr>
              <a:tblGrid>
                <a:gridCol w="2832315"/>
                <a:gridCol w="2832315"/>
                <a:gridCol w="2832315"/>
              </a:tblGrid>
              <a:tr h="370840">
                <a:tc>
                  <a:txBody>
                    <a:bodyPr/>
                    <a:lstStyle/>
                    <a:p>
                      <a:endParaRPr lang="en-US" sz="1600" b="0" dirty="0" smtClean="0">
                        <a:solidFill>
                          <a:schemeClr val="tx1"/>
                        </a:solidFill>
                        <a:latin typeface="Arial" panose="020B0604020202020204" pitchFamily="34" charset="0"/>
                        <a:cs typeface="Arial" panose="020B0604020202020204" pitchFamily="34" charset="0"/>
                      </a:endParaRPr>
                    </a:p>
                    <a:p>
                      <a:endParaRPr lang="en-US" sz="1600" b="0" dirty="0" smtClean="0">
                        <a:solidFill>
                          <a:schemeClr val="tx1"/>
                        </a:solidFill>
                        <a:latin typeface="Arial" panose="020B0604020202020204" pitchFamily="34" charset="0"/>
                        <a:cs typeface="Arial" panose="020B0604020202020204" pitchFamily="34" charset="0"/>
                      </a:endParaRPr>
                    </a:p>
                    <a:p>
                      <a:endParaRPr lang="en-US" sz="1600" b="0" dirty="0" smtClean="0">
                        <a:solidFill>
                          <a:schemeClr val="tx1"/>
                        </a:solidFill>
                        <a:latin typeface="Arial" panose="020B0604020202020204" pitchFamily="34" charset="0"/>
                        <a:cs typeface="Arial" panose="020B0604020202020204" pitchFamily="34" charset="0"/>
                      </a:endParaRPr>
                    </a:p>
                    <a:p>
                      <a:r>
                        <a:rPr lang="en-US" sz="1600" b="0" dirty="0" smtClean="0">
                          <a:solidFill>
                            <a:schemeClr val="tx1"/>
                          </a:solidFill>
                          <a:latin typeface="Arial" panose="020B0604020202020204" pitchFamily="34" charset="0"/>
                          <a:cs typeface="Arial" panose="020B0604020202020204" pitchFamily="34" charset="0"/>
                        </a:rPr>
                        <a:t>Most carbon atoms are like this,</a:t>
                      </a:r>
                      <a:r>
                        <a:rPr lang="en-US" sz="1600" b="0" baseline="0" dirty="0" smtClean="0">
                          <a:solidFill>
                            <a:schemeClr val="tx1"/>
                          </a:solidFill>
                          <a:latin typeface="Arial" panose="020B0604020202020204" pitchFamily="34" charset="0"/>
                          <a:cs typeface="Arial" panose="020B0604020202020204" pitchFamily="34" charset="0"/>
                        </a:rPr>
                        <a:t> </a:t>
                      </a:r>
                      <a:r>
                        <a:rPr lang="en-US" sz="1600" b="0" dirty="0" smtClean="0">
                          <a:solidFill>
                            <a:schemeClr val="tx1"/>
                          </a:solidFill>
                          <a:latin typeface="Arial" panose="020B0604020202020204" pitchFamily="34" charset="0"/>
                          <a:cs typeface="Arial" panose="020B0604020202020204" pitchFamily="34" charset="0"/>
                        </a:rPr>
                        <a:t>with </a:t>
                      </a:r>
                      <a:r>
                        <a:rPr lang="en-US" sz="1600" b="1" dirty="0" smtClean="0">
                          <a:solidFill>
                            <a:schemeClr val="tx1"/>
                          </a:solidFill>
                          <a:latin typeface="Arial" panose="020B0604020202020204" pitchFamily="34" charset="0"/>
                          <a:cs typeface="Arial" panose="020B0604020202020204" pitchFamily="34" charset="0"/>
                        </a:rPr>
                        <a:t>6</a:t>
                      </a:r>
                      <a:r>
                        <a:rPr lang="en-US" sz="1600" b="0" dirty="0" smtClean="0">
                          <a:solidFill>
                            <a:schemeClr val="tx1"/>
                          </a:solidFill>
                          <a:latin typeface="Arial" panose="020B0604020202020204" pitchFamily="34" charset="0"/>
                          <a:cs typeface="Arial" panose="020B0604020202020204" pitchFamily="34" charset="0"/>
                        </a:rPr>
                        <a:t> neutrons. That makes </a:t>
                      </a:r>
                      <a:r>
                        <a:rPr lang="en-US" sz="1600" b="1" dirty="0" smtClean="0">
                          <a:solidFill>
                            <a:schemeClr val="tx1"/>
                          </a:solidFill>
                          <a:latin typeface="Arial" panose="020B0604020202020204" pitchFamily="34" charset="0"/>
                          <a:cs typeface="Arial" panose="020B0604020202020204" pitchFamily="34" charset="0"/>
                        </a:rPr>
                        <a:t>12</a:t>
                      </a:r>
                      <a:r>
                        <a:rPr lang="en-US" sz="1600" b="0" baseline="0" dirty="0" smtClean="0">
                          <a:solidFill>
                            <a:schemeClr val="tx1"/>
                          </a:solidFill>
                          <a:latin typeface="Arial" panose="020B0604020202020204" pitchFamily="34" charset="0"/>
                          <a:cs typeface="Arial" panose="020B0604020202020204" pitchFamily="34" charset="0"/>
                        </a:rPr>
                        <a:t> </a:t>
                      </a:r>
                      <a:r>
                        <a:rPr lang="en-US" sz="1600" b="0" dirty="0" smtClean="0">
                          <a:solidFill>
                            <a:schemeClr val="tx1"/>
                          </a:solidFill>
                          <a:latin typeface="Arial" panose="020B0604020202020204" pitchFamily="34" charset="0"/>
                          <a:cs typeface="Arial" panose="020B0604020202020204" pitchFamily="34" charset="0"/>
                        </a:rPr>
                        <a:t>nucleons (protons </a:t>
                      </a:r>
                      <a:r>
                        <a:rPr lang="en-US" sz="1600" b="1" dirty="0" smtClean="0">
                          <a:solidFill>
                            <a:schemeClr val="tx1"/>
                          </a:solidFill>
                          <a:latin typeface="Arial" panose="020B0604020202020204" pitchFamily="34" charset="0"/>
                          <a:cs typeface="Arial" panose="020B0604020202020204" pitchFamily="34" charset="0"/>
                        </a:rPr>
                        <a:t>1</a:t>
                      </a:r>
                      <a:r>
                        <a:rPr lang="en-US" sz="1600" b="0" dirty="0" smtClean="0">
                          <a:solidFill>
                            <a:schemeClr val="tx1"/>
                          </a:solidFill>
                          <a:latin typeface="Arial" panose="020B0604020202020204" pitchFamily="34" charset="0"/>
                          <a:cs typeface="Arial" panose="020B0604020202020204" pitchFamily="34" charset="0"/>
                        </a:rPr>
                        <a:t> neutrons) in</a:t>
                      </a:r>
                      <a:r>
                        <a:rPr lang="en-US" sz="1600" b="0" baseline="0" dirty="0" smtClean="0">
                          <a:solidFill>
                            <a:schemeClr val="tx1"/>
                          </a:solidFill>
                          <a:latin typeface="Arial" panose="020B0604020202020204" pitchFamily="34" charset="0"/>
                          <a:cs typeface="Arial" panose="020B0604020202020204" pitchFamily="34" charset="0"/>
                        </a:rPr>
                        <a:t> </a:t>
                      </a:r>
                      <a:r>
                        <a:rPr lang="en-US" sz="1600" b="0" dirty="0" smtClean="0">
                          <a:solidFill>
                            <a:schemeClr val="tx1"/>
                          </a:solidFill>
                          <a:latin typeface="Arial" panose="020B0604020202020204" pitchFamily="34" charset="0"/>
                          <a:cs typeface="Arial" panose="020B0604020202020204" pitchFamily="34" charset="0"/>
                        </a:rPr>
                        <a:t>total, so it is called </a:t>
                      </a:r>
                      <a:r>
                        <a:rPr lang="en-US" sz="1600" b="1" dirty="0" smtClean="0">
                          <a:solidFill>
                            <a:schemeClr val="tx1"/>
                          </a:solidFill>
                          <a:latin typeface="Arial" panose="020B0604020202020204" pitchFamily="34" charset="0"/>
                          <a:cs typeface="Arial" panose="020B0604020202020204" pitchFamily="34" charset="0"/>
                        </a:rPr>
                        <a:t>carbon-12</a:t>
                      </a:r>
                      <a:r>
                        <a:rPr lang="en-US" sz="1600" b="0" dirty="0" smtClean="0">
                          <a:solidFill>
                            <a:schemeClr val="tx1"/>
                          </a:solidFill>
                          <a:latin typeface="Arial" panose="020B0604020202020204" pitchFamily="34" charset="0"/>
                          <a:cs typeface="Arial" panose="020B0604020202020204" pitchFamily="34" charset="0"/>
                        </a:rPr>
                        <a:t>.</a:t>
                      </a:r>
                      <a:endParaRPr lang="en-GB" sz="16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600" b="0" dirty="0" smtClean="0">
                        <a:solidFill>
                          <a:schemeClr val="tx1"/>
                        </a:solidFill>
                        <a:latin typeface="Arial" panose="020B0604020202020204" pitchFamily="34" charset="0"/>
                        <a:cs typeface="Arial" panose="020B0604020202020204" pitchFamily="34" charset="0"/>
                      </a:endParaRPr>
                    </a:p>
                    <a:p>
                      <a:endParaRPr lang="en-US" sz="1600" b="0" dirty="0" smtClean="0">
                        <a:solidFill>
                          <a:schemeClr val="tx1"/>
                        </a:solidFill>
                        <a:latin typeface="Arial" panose="020B0604020202020204" pitchFamily="34" charset="0"/>
                        <a:cs typeface="Arial" panose="020B0604020202020204" pitchFamily="34" charset="0"/>
                      </a:endParaRPr>
                    </a:p>
                    <a:p>
                      <a:endParaRPr lang="en-US" sz="1600" b="0" dirty="0" smtClean="0">
                        <a:solidFill>
                          <a:schemeClr val="tx1"/>
                        </a:solidFill>
                        <a:latin typeface="Arial" panose="020B0604020202020204" pitchFamily="34" charset="0"/>
                        <a:cs typeface="Arial" panose="020B0604020202020204" pitchFamily="34" charset="0"/>
                      </a:endParaRPr>
                    </a:p>
                    <a:p>
                      <a:r>
                        <a:rPr lang="en-US" sz="1600" b="0" dirty="0" smtClean="0">
                          <a:solidFill>
                            <a:schemeClr val="tx1"/>
                          </a:solidFill>
                          <a:latin typeface="Arial" panose="020B0604020202020204" pitchFamily="34" charset="0"/>
                          <a:cs typeface="Arial" panose="020B0604020202020204" pitchFamily="34" charset="0"/>
                        </a:rPr>
                        <a:t>But about one in every hundred</a:t>
                      </a:r>
                      <a:r>
                        <a:rPr lang="en-US" sz="1600" b="0" baseline="0" dirty="0" smtClean="0">
                          <a:solidFill>
                            <a:schemeClr val="tx1"/>
                          </a:solidFill>
                          <a:latin typeface="Arial" panose="020B0604020202020204" pitchFamily="34" charset="0"/>
                          <a:cs typeface="Arial" panose="020B0604020202020204" pitchFamily="34" charset="0"/>
                        </a:rPr>
                        <a:t> </a:t>
                      </a:r>
                      <a:r>
                        <a:rPr lang="en-US" sz="1600" b="0" dirty="0" smtClean="0">
                          <a:solidFill>
                            <a:schemeClr val="tx1"/>
                          </a:solidFill>
                          <a:latin typeface="Arial" panose="020B0604020202020204" pitchFamily="34" charset="0"/>
                          <a:cs typeface="Arial" panose="020B0604020202020204" pitchFamily="34" charset="0"/>
                        </a:rPr>
                        <a:t>carbon atoms is like this, with </a:t>
                      </a:r>
                      <a:r>
                        <a:rPr lang="en-US" sz="1600" b="1" dirty="0" smtClean="0">
                          <a:solidFill>
                            <a:schemeClr val="tx1"/>
                          </a:solidFill>
                          <a:latin typeface="Arial" panose="020B0604020202020204" pitchFamily="34" charset="0"/>
                          <a:cs typeface="Arial" panose="020B0604020202020204" pitchFamily="34" charset="0"/>
                        </a:rPr>
                        <a:t>7</a:t>
                      </a:r>
                      <a:r>
                        <a:rPr lang="en-US" sz="1600" b="0" baseline="0" dirty="0" smtClean="0">
                          <a:solidFill>
                            <a:schemeClr val="tx1"/>
                          </a:solidFill>
                          <a:latin typeface="Arial" panose="020B0604020202020204" pitchFamily="34" charset="0"/>
                          <a:cs typeface="Arial" panose="020B0604020202020204" pitchFamily="34" charset="0"/>
                        </a:rPr>
                        <a:t> </a:t>
                      </a:r>
                      <a:r>
                        <a:rPr lang="en-US" sz="1600" b="0" dirty="0" smtClean="0">
                          <a:solidFill>
                            <a:schemeClr val="tx1"/>
                          </a:solidFill>
                          <a:latin typeface="Arial" panose="020B0604020202020204" pitchFamily="34" charset="0"/>
                          <a:cs typeface="Arial" panose="020B0604020202020204" pitchFamily="34" charset="0"/>
                        </a:rPr>
                        <a:t>neutrons. It has 13 nucleons in</a:t>
                      </a:r>
                      <a:r>
                        <a:rPr lang="en-US" sz="1600" b="0" baseline="0" dirty="0" smtClean="0">
                          <a:solidFill>
                            <a:schemeClr val="tx1"/>
                          </a:solidFill>
                          <a:latin typeface="Arial" panose="020B0604020202020204" pitchFamily="34" charset="0"/>
                          <a:cs typeface="Arial" panose="020B0604020202020204" pitchFamily="34" charset="0"/>
                        </a:rPr>
                        <a:t> </a:t>
                      </a:r>
                      <a:r>
                        <a:rPr lang="en-US" sz="1600" b="0" dirty="0" smtClean="0">
                          <a:solidFill>
                            <a:schemeClr val="tx1"/>
                          </a:solidFill>
                          <a:latin typeface="Arial" panose="020B0604020202020204" pitchFamily="34" charset="0"/>
                          <a:cs typeface="Arial" panose="020B0604020202020204" pitchFamily="34" charset="0"/>
                        </a:rPr>
                        <a:t>total, so is called </a:t>
                      </a:r>
                      <a:r>
                        <a:rPr lang="en-US" sz="1600" b="1" dirty="0" smtClean="0">
                          <a:solidFill>
                            <a:schemeClr val="tx1"/>
                          </a:solidFill>
                          <a:latin typeface="Arial" panose="020B0604020202020204" pitchFamily="34" charset="0"/>
                          <a:cs typeface="Arial" panose="020B0604020202020204" pitchFamily="34" charset="0"/>
                        </a:rPr>
                        <a:t>carbon-13.</a:t>
                      </a:r>
                      <a:endParaRPr lang="en-GB" sz="1600" b="1"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600" b="0" dirty="0" smtClean="0">
                        <a:solidFill>
                          <a:schemeClr val="tx1"/>
                        </a:solidFill>
                        <a:latin typeface="Arial" panose="020B0604020202020204" pitchFamily="34" charset="0"/>
                        <a:cs typeface="Arial" panose="020B0604020202020204" pitchFamily="34" charset="0"/>
                      </a:endParaRPr>
                    </a:p>
                    <a:p>
                      <a:endParaRPr lang="en-US" sz="1600" b="0" dirty="0" smtClean="0">
                        <a:solidFill>
                          <a:schemeClr val="tx1"/>
                        </a:solidFill>
                        <a:latin typeface="Arial" panose="020B0604020202020204" pitchFamily="34" charset="0"/>
                        <a:cs typeface="Arial" panose="020B0604020202020204" pitchFamily="34" charset="0"/>
                      </a:endParaRPr>
                    </a:p>
                    <a:p>
                      <a:endParaRPr lang="en-US" sz="1600" b="0" dirty="0" smtClean="0">
                        <a:solidFill>
                          <a:schemeClr val="tx1"/>
                        </a:solidFill>
                        <a:latin typeface="Arial" panose="020B0604020202020204" pitchFamily="34" charset="0"/>
                        <a:cs typeface="Arial" panose="020B0604020202020204" pitchFamily="34" charset="0"/>
                      </a:endParaRPr>
                    </a:p>
                    <a:p>
                      <a:r>
                        <a:rPr lang="en-US" sz="1600" b="0" dirty="0" smtClean="0">
                          <a:solidFill>
                            <a:schemeClr val="tx1"/>
                          </a:solidFill>
                          <a:latin typeface="Arial" panose="020B0604020202020204" pitchFamily="34" charset="0"/>
                          <a:cs typeface="Arial" panose="020B0604020202020204" pitchFamily="34" charset="0"/>
                        </a:rPr>
                        <a:t>And a very tiny number of</a:t>
                      </a:r>
                    </a:p>
                    <a:p>
                      <a:r>
                        <a:rPr lang="en-US" sz="1600" b="0" dirty="0" smtClean="0">
                          <a:solidFill>
                            <a:schemeClr val="tx1"/>
                          </a:solidFill>
                          <a:latin typeface="Arial" panose="020B0604020202020204" pitchFamily="34" charset="0"/>
                          <a:cs typeface="Arial" panose="020B0604020202020204" pitchFamily="34" charset="0"/>
                        </a:rPr>
                        <a:t>carbon atoms are like this, with</a:t>
                      </a:r>
                      <a:r>
                        <a:rPr lang="en-US" sz="1600" b="0" baseline="0" dirty="0" smtClean="0">
                          <a:solidFill>
                            <a:schemeClr val="tx1"/>
                          </a:solidFill>
                          <a:latin typeface="Arial" panose="020B0604020202020204" pitchFamily="34" charset="0"/>
                          <a:cs typeface="Arial" panose="020B0604020202020204" pitchFamily="34" charset="0"/>
                        </a:rPr>
                        <a:t> </a:t>
                      </a:r>
                      <a:r>
                        <a:rPr lang="en-US" sz="1600" b="1" dirty="0" smtClean="0">
                          <a:solidFill>
                            <a:schemeClr val="tx1"/>
                          </a:solidFill>
                          <a:latin typeface="Arial" panose="020B0604020202020204" pitchFamily="34" charset="0"/>
                          <a:cs typeface="Arial" panose="020B0604020202020204" pitchFamily="34" charset="0"/>
                        </a:rPr>
                        <a:t>8</a:t>
                      </a:r>
                      <a:r>
                        <a:rPr lang="en-US" sz="1600" b="0" dirty="0" smtClean="0">
                          <a:solidFill>
                            <a:schemeClr val="tx1"/>
                          </a:solidFill>
                          <a:latin typeface="Arial" panose="020B0604020202020204" pitchFamily="34" charset="0"/>
                          <a:cs typeface="Arial" panose="020B0604020202020204" pitchFamily="34" charset="0"/>
                        </a:rPr>
                        <a:t> neutrons. It has 14 nucleons</a:t>
                      </a:r>
                      <a:r>
                        <a:rPr lang="en-US" sz="1600" b="0" baseline="0" dirty="0" smtClean="0">
                          <a:solidFill>
                            <a:schemeClr val="tx1"/>
                          </a:solidFill>
                          <a:latin typeface="Arial" panose="020B0604020202020204" pitchFamily="34" charset="0"/>
                          <a:cs typeface="Arial" panose="020B0604020202020204" pitchFamily="34" charset="0"/>
                        </a:rPr>
                        <a:t> </a:t>
                      </a:r>
                      <a:r>
                        <a:rPr lang="en-US" sz="1600" b="0" dirty="0" smtClean="0">
                          <a:solidFill>
                            <a:schemeClr val="tx1"/>
                          </a:solidFill>
                          <a:latin typeface="Arial" panose="020B0604020202020204" pitchFamily="34" charset="0"/>
                          <a:cs typeface="Arial" panose="020B0604020202020204" pitchFamily="34" charset="0"/>
                        </a:rPr>
                        <a:t>in total, so is called </a:t>
                      </a:r>
                      <a:r>
                        <a:rPr lang="en-US" sz="1600" b="1" dirty="0" smtClean="0">
                          <a:solidFill>
                            <a:schemeClr val="tx1"/>
                          </a:solidFill>
                          <a:latin typeface="Arial" panose="020B0604020202020204" pitchFamily="34" charset="0"/>
                          <a:cs typeface="Arial" panose="020B0604020202020204" pitchFamily="34" charset="0"/>
                        </a:rPr>
                        <a:t>carbon-14</a:t>
                      </a:r>
                      <a:r>
                        <a:rPr lang="en-US" sz="1600" b="0" dirty="0" smtClean="0">
                          <a:solidFill>
                            <a:schemeClr val="tx1"/>
                          </a:solidFill>
                          <a:latin typeface="Arial" panose="020B0604020202020204" pitchFamily="34" charset="0"/>
                          <a:cs typeface="Arial" panose="020B0604020202020204" pitchFamily="34" charset="0"/>
                        </a:rPr>
                        <a:t>.</a:t>
                      </a:r>
                      <a:endParaRPr lang="en-GB" sz="16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27584" y="3068959"/>
            <a:ext cx="1584176" cy="712879"/>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635896" y="3068959"/>
            <a:ext cx="1584176" cy="693078"/>
          </a:xfrm>
          <a:prstGeom prst="rect">
            <a:avLst/>
          </a:prstGeom>
        </p:spPr>
      </p:pic>
      <p:pic>
        <p:nvPicPr>
          <p:cNvPr id="12" name="Picture 11"/>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444208" y="3030961"/>
            <a:ext cx="1512168" cy="756085"/>
          </a:xfrm>
          <a:prstGeom prst="rect">
            <a:avLst/>
          </a:prstGeom>
        </p:spPr>
      </p:pic>
      <p:sp>
        <p:nvSpPr>
          <p:cNvPr id="10" name="TextBox 9">
            <a:hlinkClick r:id="rId6"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91515846"/>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3.3 – </a:t>
            </a:r>
            <a:r>
              <a:rPr lang="en-GB" dirty="0"/>
              <a:t>Isotopes and </a:t>
            </a:r>
            <a:r>
              <a:rPr lang="en-GB" dirty="0" smtClean="0"/>
              <a:t>Radioactivity</a:t>
            </a:r>
            <a:endParaRPr lang="en-GB" b="1" dirty="0" smtClean="0"/>
          </a:p>
        </p:txBody>
      </p:sp>
      <p:sp>
        <p:nvSpPr>
          <p:cNvPr id="34" name="Rectangle 33"/>
          <p:cNvSpPr/>
          <p:nvPr/>
        </p:nvSpPr>
        <p:spPr>
          <a:xfrm>
            <a:off x="251519" y="1115329"/>
            <a:ext cx="5328593" cy="5509200"/>
          </a:xfrm>
          <a:prstGeom prst="rect">
            <a:avLst/>
          </a:prstGeom>
        </p:spPr>
        <p:txBody>
          <a:bodyPr wrap="square">
            <a:spAutoFit/>
          </a:bodyPr>
          <a:lstStyle/>
          <a:p>
            <a:pPr>
              <a:buClr>
                <a:srgbClr val="0070C0"/>
              </a:buClr>
            </a:pPr>
            <a:r>
              <a:rPr lang="en-US" sz="2200" b="1" dirty="0" smtClean="0">
                <a:solidFill>
                  <a:srgbClr val="C00000"/>
                </a:solidFill>
              </a:rPr>
              <a:t>Some </a:t>
            </a:r>
            <a:r>
              <a:rPr lang="en-US" sz="2200" b="1" dirty="0">
                <a:solidFill>
                  <a:srgbClr val="C00000"/>
                </a:solidFill>
              </a:rPr>
              <a:t>isotopes are radioactive</a:t>
            </a:r>
          </a:p>
          <a:p>
            <a:pPr marL="355600" indent="-355600">
              <a:buClr>
                <a:srgbClr val="0070C0"/>
              </a:buClr>
              <a:buFont typeface="Wingdings 3" panose="05040102010807070707" pitchFamily="18" charset="2"/>
              <a:buChar char=""/>
            </a:pPr>
            <a:r>
              <a:rPr lang="en-US" sz="2200" dirty="0"/>
              <a:t>A carbon-14 atom behaves in a strange way. It is </a:t>
            </a:r>
            <a:r>
              <a:rPr lang="en-US" sz="2200" b="1" dirty="0"/>
              <a:t>radioactive</a:t>
            </a:r>
            <a:r>
              <a:rPr lang="en-US" sz="2200" dirty="0"/>
              <a:t>. That </a:t>
            </a:r>
            <a:r>
              <a:rPr lang="en-US" sz="2200" dirty="0" smtClean="0"/>
              <a:t>means its </a:t>
            </a:r>
            <a:r>
              <a:rPr lang="en-US" sz="2200" dirty="0"/>
              <a:t>nucleus is unstable. Sooner or later the atom breaks down naturally </a:t>
            </a:r>
            <a:r>
              <a:rPr lang="en-US" sz="2200" dirty="0" smtClean="0"/>
              <a:t>or </a:t>
            </a:r>
            <a:r>
              <a:rPr lang="en-US" sz="2200" b="1" dirty="0" smtClean="0"/>
              <a:t>decays</a:t>
            </a:r>
            <a:r>
              <a:rPr lang="en-US" sz="2200" dirty="0"/>
              <a:t>, giving out radiation in the form of rays and particles, plus a </a:t>
            </a:r>
            <a:r>
              <a:rPr lang="en-US" sz="2200" dirty="0" smtClean="0"/>
              <a:t>large amount </a:t>
            </a:r>
            <a:r>
              <a:rPr lang="en-US" sz="2200" dirty="0"/>
              <a:t>of energy.</a:t>
            </a:r>
          </a:p>
          <a:p>
            <a:pPr marL="355600" indent="-355600">
              <a:buClr>
                <a:srgbClr val="0070C0"/>
              </a:buClr>
              <a:buFont typeface="Wingdings 3" panose="05040102010807070707" pitchFamily="18" charset="2"/>
              <a:buChar char=""/>
            </a:pPr>
            <a:r>
              <a:rPr lang="en-US" sz="2200" dirty="0"/>
              <a:t>Like carbon, a number of other elements have radioactive isotopes – </a:t>
            </a:r>
            <a:r>
              <a:rPr lang="en-US" sz="2200" dirty="0" smtClean="0"/>
              <a:t>or </a:t>
            </a:r>
            <a:r>
              <a:rPr lang="en-US" sz="2200" b="1" dirty="0" smtClean="0"/>
              <a:t>radioisotopes</a:t>
            </a:r>
            <a:r>
              <a:rPr lang="en-US" sz="2200" dirty="0" smtClean="0"/>
              <a:t> </a:t>
            </a:r>
            <a:r>
              <a:rPr lang="en-US" sz="2200" dirty="0"/>
              <a:t>– that occur naturally, and eventually decay.</a:t>
            </a:r>
          </a:p>
          <a:p>
            <a:pPr marL="355600" indent="-355600">
              <a:buClr>
                <a:srgbClr val="0070C0"/>
              </a:buClr>
              <a:buFont typeface="Wingdings 3" panose="05040102010807070707" pitchFamily="18" charset="2"/>
              <a:buChar char=""/>
            </a:pPr>
            <a:r>
              <a:rPr lang="en-US" sz="2200" dirty="0"/>
              <a:t>But the other two isotopes of carbon (like most natural isotopes) </a:t>
            </a:r>
            <a:r>
              <a:rPr lang="en-US" sz="2200" dirty="0" smtClean="0"/>
              <a:t>are </a:t>
            </a:r>
            <a:r>
              <a:rPr lang="en-US" sz="2200" b="1" dirty="0" smtClean="0"/>
              <a:t>non-radioact</a:t>
            </a:r>
            <a:r>
              <a:rPr lang="en-US" sz="2200" dirty="0" smtClean="0"/>
              <a:t>ive</a:t>
            </a:r>
            <a:r>
              <a:rPr lang="en-US" sz="2200" dirty="0"/>
              <a:t>.</a:t>
            </a:r>
            <a:endParaRPr lang="en-US" sz="2200" dirty="0" smtClean="0"/>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34</a:t>
            </a:r>
            <a:endParaRPr lang="en-GB" sz="960" b="1" dirty="0">
              <a:latin typeface="Arial" panose="020B0604020202020204" pitchFamily="34" charset="0"/>
              <a:cs typeface="Arial" panose="020B0604020202020204" pitchFamily="34" charset="0"/>
            </a:endParaRPr>
          </a:p>
        </p:txBody>
      </p:sp>
      <p:sp>
        <p:nvSpPr>
          <p:cNvPr id="10" name="Rectangle 9"/>
          <p:cNvSpPr/>
          <p:nvPr/>
        </p:nvSpPr>
        <p:spPr>
          <a:xfrm>
            <a:off x="5580112" y="1170618"/>
            <a:ext cx="3222103" cy="4524315"/>
          </a:xfrm>
          <a:prstGeom prst="rect">
            <a:avLst/>
          </a:prstGeom>
          <a:solidFill>
            <a:srgbClr val="C1D6FF"/>
          </a:solidFill>
          <a:ln w="57150">
            <a:solidFill>
              <a:srgbClr val="002060"/>
            </a:solidFill>
          </a:ln>
        </p:spPr>
        <p:txBody>
          <a:bodyPr wrap="square">
            <a:spAutoFit/>
          </a:bodyPr>
          <a:lstStyle/>
          <a:p>
            <a:r>
              <a:rPr lang="en-GB" sz="2400" b="1" dirty="0">
                <a:solidFill>
                  <a:srgbClr val="0066E6"/>
                </a:solidFill>
                <a:latin typeface="FelbridgeStd-Bold"/>
              </a:rPr>
              <a:t>Radiation may contain …</a:t>
            </a:r>
          </a:p>
          <a:p>
            <a:pPr marL="276225" indent="-276225">
              <a:buClr>
                <a:srgbClr val="C00000"/>
              </a:buClr>
              <a:buFont typeface="Wingdings" panose="05000000000000000000" pitchFamily="2" charset="2"/>
              <a:buChar char="§"/>
            </a:pPr>
            <a:r>
              <a:rPr lang="en-US" sz="2400" dirty="0">
                <a:solidFill>
                  <a:srgbClr val="000000"/>
                </a:solidFill>
                <a:latin typeface="FrutigerLTStd-Light"/>
              </a:rPr>
              <a:t>alpha particles – made up </a:t>
            </a:r>
            <a:r>
              <a:rPr lang="en-US" sz="2400" dirty="0" smtClean="0">
                <a:solidFill>
                  <a:srgbClr val="000000"/>
                </a:solidFill>
                <a:latin typeface="FrutigerLTStd-Light"/>
              </a:rPr>
              <a:t>of 2 </a:t>
            </a:r>
            <a:r>
              <a:rPr lang="en-US" sz="2400" dirty="0">
                <a:solidFill>
                  <a:srgbClr val="000000"/>
                </a:solidFill>
                <a:latin typeface="FrutigerLTStd-Light"/>
              </a:rPr>
              <a:t>protons and 2 electrons</a:t>
            </a:r>
          </a:p>
          <a:p>
            <a:pPr marL="276225" indent="-276225">
              <a:buClr>
                <a:srgbClr val="C00000"/>
              </a:buClr>
              <a:buFont typeface="Wingdings" panose="05000000000000000000" pitchFamily="2" charset="2"/>
              <a:buChar char="§"/>
            </a:pPr>
            <a:r>
              <a:rPr lang="en-US" sz="2400" dirty="0" smtClean="0">
                <a:solidFill>
                  <a:srgbClr val="000000"/>
                </a:solidFill>
                <a:latin typeface="FrutigerLTStd-Light"/>
              </a:rPr>
              <a:t>beta </a:t>
            </a:r>
            <a:r>
              <a:rPr lang="en-US" sz="2400" dirty="0">
                <a:solidFill>
                  <a:srgbClr val="000000"/>
                </a:solidFill>
                <a:latin typeface="FrutigerLTStd-Light"/>
              </a:rPr>
              <a:t>particles – </a:t>
            </a:r>
            <a:r>
              <a:rPr lang="en-US" sz="2400" dirty="0" smtClean="0">
                <a:solidFill>
                  <a:srgbClr val="000000"/>
                </a:solidFill>
                <a:latin typeface="FrutigerLTStd-Light"/>
              </a:rPr>
              <a:t>electrons moving </a:t>
            </a:r>
            <a:r>
              <a:rPr lang="en-US" sz="2400" dirty="0">
                <a:solidFill>
                  <a:srgbClr val="000000"/>
                </a:solidFill>
                <a:latin typeface="FrutigerLTStd-Light"/>
              </a:rPr>
              <a:t>at high </a:t>
            </a:r>
            <a:r>
              <a:rPr lang="en-US" sz="2400" dirty="0" smtClean="0">
                <a:solidFill>
                  <a:srgbClr val="000000"/>
                </a:solidFill>
                <a:latin typeface="FrutigerLTStd-Light"/>
              </a:rPr>
              <a:t>speed neutrons</a:t>
            </a:r>
            <a:endParaRPr lang="en-US" sz="2400" dirty="0">
              <a:solidFill>
                <a:srgbClr val="000000"/>
              </a:solidFill>
              <a:latin typeface="FrutigerLTStd-Light"/>
            </a:endParaRPr>
          </a:p>
          <a:p>
            <a:pPr marL="276225" indent="-276225">
              <a:buClr>
                <a:srgbClr val="C00000"/>
              </a:buClr>
              <a:buFont typeface="Wingdings" panose="05000000000000000000" pitchFamily="2" charset="2"/>
              <a:buChar char="§"/>
            </a:pPr>
            <a:r>
              <a:rPr lang="en-US" sz="2400" dirty="0" smtClean="0">
                <a:solidFill>
                  <a:srgbClr val="000000"/>
                </a:solidFill>
                <a:latin typeface="FrutigerLTStd-Light"/>
              </a:rPr>
              <a:t>gamma </a:t>
            </a:r>
            <a:r>
              <a:rPr lang="en-US" sz="2400" dirty="0">
                <a:solidFill>
                  <a:srgbClr val="000000"/>
                </a:solidFill>
                <a:latin typeface="FrutigerLTStd-Light"/>
              </a:rPr>
              <a:t>rays – high energy rays</a:t>
            </a:r>
            <a:endParaRPr lang="en-GB" sz="2400" dirty="0"/>
          </a:p>
        </p:txBody>
      </p:sp>
      <p:sp>
        <p:nvSpPr>
          <p:cNvPr id="11" name="Oval 10"/>
          <p:cNvSpPr/>
          <p:nvPr/>
        </p:nvSpPr>
        <p:spPr>
          <a:xfrm rot="1078849">
            <a:off x="8320132" y="1005316"/>
            <a:ext cx="637461" cy="612046"/>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smtClean="0">
                <a:latin typeface="Arial" panose="020B0604020202020204" pitchFamily="34" charset="0"/>
                <a:cs typeface="Arial" panose="020B0604020202020204" pitchFamily="34" charset="0"/>
              </a:rPr>
              <a:t>!</a:t>
            </a:r>
            <a:endParaRPr lang="en-GB" sz="2400" b="1" dirty="0">
              <a:latin typeface="Arial" panose="020B0604020202020204" pitchFamily="34" charset="0"/>
              <a:cs typeface="Arial" panose="020B0604020202020204" pitchFamily="34" charset="0"/>
            </a:endParaRPr>
          </a:p>
        </p:txBody>
      </p:sp>
      <p:sp>
        <p:nvSpPr>
          <p:cNvPr id="7" name="TextBox 6">
            <a:hlinkClick r:id="rId3"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3874598575"/>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3.3 – </a:t>
            </a:r>
            <a:r>
              <a:rPr lang="en-GB" dirty="0"/>
              <a:t>Isotopes and </a:t>
            </a:r>
            <a:r>
              <a:rPr lang="en-GB" dirty="0" smtClean="0"/>
              <a:t>Radioactivity</a:t>
            </a:r>
            <a:endParaRPr lang="en-GB" b="1" dirty="0" smtClean="0"/>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34</a:t>
            </a:r>
            <a:endParaRPr lang="en-GB" sz="960" b="1" dirty="0">
              <a:latin typeface="Arial" panose="020B0604020202020204" pitchFamily="34" charset="0"/>
              <a:cs typeface="Arial" panose="020B0604020202020204" pitchFamily="34" charset="0"/>
            </a:endParaRPr>
          </a:p>
        </p:txBody>
      </p:sp>
      <p:sp>
        <p:nvSpPr>
          <p:cNvPr id="12" name="Rectangle 11"/>
          <p:cNvSpPr/>
          <p:nvPr/>
        </p:nvSpPr>
        <p:spPr>
          <a:xfrm>
            <a:off x="272291" y="1164313"/>
            <a:ext cx="8529923" cy="5262979"/>
          </a:xfrm>
          <a:prstGeom prst="rect">
            <a:avLst/>
          </a:prstGeom>
          <a:solidFill>
            <a:srgbClr val="C1D6FF"/>
          </a:solidFill>
          <a:ln w="57150">
            <a:solidFill>
              <a:srgbClr val="002060"/>
            </a:solidFill>
          </a:ln>
        </p:spPr>
        <p:txBody>
          <a:bodyPr wrap="square">
            <a:spAutoFit/>
          </a:bodyPr>
          <a:lstStyle/>
          <a:p>
            <a:pPr>
              <a:buClr>
                <a:srgbClr val="C00000"/>
              </a:buClr>
            </a:pPr>
            <a:r>
              <a:rPr lang="en-US" sz="2400" b="1" dirty="0">
                <a:solidFill>
                  <a:srgbClr val="C00000"/>
                </a:solidFill>
                <a:latin typeface="Arial" panose="020B0604020202020204" pitchFamily="34" charset="0"/>
                <a:cs typeface="Arial" panose="020B0604020202020204" pitchFamily="34" charset="0"/>
              </a:rPr>
              <a:t>Decay is a random process</a:t>
            </a:r>
          </a:p>
          <a:p>
            <a:pPr>
              <a:buClr>
                <a:srgbClr val="C00000"/>
              </a:buClr>
            </a:pPr>
            <a:r>
              <a:rPr lang="en-US" sz="2400" dirty="0">
                <a:solidFill>
                  <a:srgbClr val="000000"/>
                </a:solidFill>
                <a:latin typeface="Arial" panose="020B0604020202020204" pitchFamily="34" charset="0"/>
                <a:cs typeface="Arial" panose="020B0604020202020204" pitchFamily="34" charset="0"/>
              </a:rPr>
              <a:t>We can’t tell whether a given atom of carbon-14 will decay in the next few </a:t>
            </a:r>
            <a:r>
              <a:rPr lang="en-US" sz="2400" dirty="0" smtClean="0">
                <a:solidFill>
                  <a:srgbClr val="000000"/>
                </a:solidFill>
                <a:latin typeface="Arial" panose="020B0604020202020204" pitchFamily="34" charset="0"/>
                <a:cs typeface="Arial" panose="020B0604020202020204" pitchFamily="34" charset="0"/>
              </a:rPr>
              <a:t>seconds, or </a:t>
            </a:r>
            <a:r>
              <a:rPr lang="en-US" sz="2400" dirty="0">
                <a:solidFill>
                  <a:srgbClr val="000000"/>
                </a:solidFill>
                <a:latin typeface="Arial" panose="020B0604020202020204" pitchFamily="34" charset="0"/>
                <a:cs typeface="Arial" panose="020B0604020202020204" pitchFamily="34" charset="0"/>
              </a:rPr>
              <a:t>in a thousand years. But we do know how long it takes for half the </a:t>
            </a:r>
            <a:r>
              <a:rPr lang="en-US" sz="2400" dirty="0" smtClean="0">
                <a:solidFill>
                  <a:srgbClr val="000000"/>
                </a:solidFill>
                <a:latin typeface="Arial" panose="020B0604020202020204" pitchFamily="34" charset="0"/>
                <a:cs typeface="Arial" panose="020B0604020202020204" pitchFamily="34" charset="0"/>
              </a:rPr>
              <a:t>radioisotopes in a sample to decay. This is called the </a:t>
            </a:r>
            <a:r>
              <a:rPr lang="en-US" sz="2400" b="1" dirty="0" smtClean="0">
                <a:solidFill>
                  <a:srgbClr val="000000"/>
                </a:solidFill>
                <a:latin typeface="Arial" panose="020B0604020202020204" pitchFamily="34" charset="0"/>
                <a:cs typeface="Arial" panose="020B0604020202020204" pitchFamily="34" charset="0"/>
              </a:rPr>
              <a:t>half-life.</a:t>
            </a:r>
          </a:p>
          <a:p>
            <a:pPr>
              <a:buClr>
                <a:srgbClr val="C00000"/>
              </a:buClr>
            </a:pP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The </a:t>
            </a:r>
            <a:r>
              <a:rPr lang="en-US" sz="2400" dirty="0">
                <a:solidFill>
                  <a:srgbClr val="000000"/>
                </a:solidFill>
                <a:latin typeface="Arial" panose="020B0604020202020204" pitchFamily="34" charset="0"/>
                <a:cs typeface="Arial" panose="020B0604020202020204" pitchFamily="34" charset="0"/>
              </a:rPr>
              <a:t>half-life for carbon-14 is 5730 years. </a:t>
            </a: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So if you </a:t>
            </a:r>
            <a:r>
              <a:rPr lang="en-US" sz="2400" dirty="0">
                <a:solidFill>
                  <a:srgbClr val="000000"/>
                </a:solidFill>
                <a:latin typeface="Arial" panose="020B0604020202020204" pitchFamily="34" charset="0"/>
                <a:cs typeface="Arial" panose="020B0604020202020204" pitchFamily="34" charset="0"/>
              </a:rPr>
              <a:t>have a hundred atoms </a:t>
            </a:r>
            <a:r>
              <a:rPr lang="en-US" sz="2400" dirty="0" smtClean="0">
                <a:solidFill>
                  <a:srgbClr val="000000"/>
                </a:solidFill>
                <a:latin typeface="Arial" panose="020B0604020202020204" pitchFamily="34" charset="0"/>
                <a:cs typeface="Arial" panose="020B0604020202020204" pitchFamily="34" charset="0"/>
              </a:rPr>
              <a:t>of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carbon-14</a:t>
            </a:r>
            <a:r>
              <a:rPr lang="en-US" sz="2400" dirty="0">
                <a:solidFill>
                  <a:srgbClr val="000000"/>
                </a:solidFill>
                <a:latin typeface="Arial" panose="020B0604020202020204" pitchFamily="34" charset="0"/>
                <a:cs typeface="Arial" panose="020B0604020202020204" pitchFamily="34" charset="0"/>
              </a:rPr>
              <a:t>, fifty </a:t>
            </a:r>
            <a:r>
              <a:rPr lang="en-US" sz="2400" dirty="0" smtClean="0">
                <a:solidFill>
                  <a:srgbClr val="000000"/>
                </a:solidFill>
                <a:latin typeface="Arial" panose="020B0604020202020204" pitchFamily="34" charset="0"/>
                <a:cs typeface="Arial" panose="020B0604020202020204" pitchFamily="34" charset="0"/>
              </a:rPr>
              <a:t>of </a:t>
            </a:r>
            <a:r>
              <a:rPr lang="en-US" sz="2400" dirty="0">
                <a:solidFill>
                  <a:srgbClr val="000000"/>
                </a:solidFill>
                <a:latin typeface="Arial" panose="020B0604020202020204" pitchFamily="34" charset="0"/>
                <a:cs typeface="Arial" panose="020B0604020202020204" pitchFamily="34" charset="0"/>
              </a:rPr>
              <a:t>them will have </a:t>
            </a: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decayed 5730 </a:t>
            </a:r>
            <a:r>
              <a:rPr lang="en-US" sz="2400" dirty="0">
                <a:solidFill>
                  <a:srgbClr val="000000"/>
                </a:solidFill>
                <a:latin typeface="Arial" panose="020B0604020202020204" pitchFamily="34" charset="0"/>
                <a:cs typeface="Arial" panose="020B0604020202020204" pitchFamily="34" charset="0"/>
              </a:rPr>
              <a:t>years from </a:t>
            </a:r>
            <a:r>
              <a:rPr lang="en-US" sz="2400" dirty="0" smtClean="0">
                <a:solidFill>
                  <a:srgbClr val="000000"/>
                </a:solidFill>
                <a:latin typeface="Arial" panose="020B0604020202020204" pitchFamily="34" charset="0"/>
                <a:cs typeface="Arial" panose="020B0604020202020204" pitchFamily="34" charset="0"/>
              </a:rPr>
              <a:t>now</a:t>
            </a:r>
            <a:r>
              <a:rPr lang="en-US" sz="2400" dirty="0">
                <a:solidFill>
                  <a:srgbClr val="000000"/>
                </a:solidFill>
                <a:latin typeface="Arial" panose="020B0604020202020204" pitchFamily="34" charset="0"/>
                <a:cs typeface="Arial" panose="020B0604020202020204" pitchFamily="34" charset="0"/>
              </a:rPr>
              <a:t>.</a:t>
            </a:r>
          </a:p>
          <a:p>
            <a:pPr>
              <a:buClr>
                <a:srgbClr val="C00000"/>
              </a:buClr>
            </a:pPr>
            <a:r>
              <a:rPr lang="en-US" sz="2400" dirty="0">
                <a:solidFill>
                  <a:srgbClr val="000000"/>
                </a:solidFill>
                <a:latin typeface="Arial" panose="020B0604020202020204" pitchFamily="34" charset="0"/>
                <a:cs typeface="Arial" panose="020B0604020202020204" pitchFamily="34" charset="0"/>
              </a:rPr>
              <a:t>Half-lives vary a lot. For example:</a:t>
            </a:r>
          </a:p>
          <a:p>
            <a:pPr marL="620713" indent="-285750">
              <a:buClr>
                <a:srgbClr val="C00000"/>
              </a:buClr>
              <a:buFont typeface="Wingdings" panose="05000000000000000000" pitchFamily="2" charset="2"/>
              <a:buChar char="§"/>
              <a:tabLst>
                <a:tab pos="3140075" algn="l"/>
              </a:tabLst>
            </a:pPr>
            <a:r>
              <a:rPr lang="en-US" sz="2400" dirty="0" smtClean="0">
                <a:solidFill>
                  <a:srgbClr val="000000"/>
                </a:solidFill>
                <a:latin typeface="Arial" panose="020B0604020202020204" pitchFamily="34" charset="0"/>
                <a:cs typeface="Arial" panose="020B0604020202020204" pitchFamily="34" charset="0"/>
              </a:rPr>
              <a:t>for </a:t>
            </a:r>
            <a:r>
              <a:rPr lang="en-US" sz="2400" dirty="0">
                <a:solidFill>
                  <a:srgbClr val="000000"/>
                </a:solidFill>
                <a:latin typeface="Arial" panose="020B0604020202020204" pitchFamily="34" charset="0"/>
                <a:cs typeface="Arial" panose="020B0604020202020204" pitchFamily="34" charset="0"/>
              </a:rPr>
              <a:t>radon-220 </a:t>
            </a:r>
            <a:r>
              <a:rPr lang="en-US" sz="2400" dirty="0" smtClean="0">
                <a:solidFill>
                  <a:srgbClr val="000000"/>
                </a:solidFill>
                <a:latin typeface="Arial" panose="020B0604020202020204" pitchFamily="34" charset="0"/>
                <a:cs typeface="Arial" panose="020B0604020202020204" pitchFamily="34" charset="0"/>
              </a:rPr>
              <a:t>	55.5 </a:t>
            </a:r>
            <a:r>
              <a:rPr lang="en-US" sz="2400" dirty="0">
                <a:solidFill>
                  <a:srgbClr val="000000"/>
                </a:solidFill>
                <a:latin typeface="Arial" panose="020B0604020202020204" pitchFamily="34" charset="0"/>
                <a:cs typeface="Arial" panose="020B0604020202020204" pitchFamily="34" charset="0"/>
              </a:rPr>
              <a:t>seconds</a:t>
            </a:r>
          </a:p>
          <a:p>
            <a:pPr marL="620713" indent="-285750">
              <a:buClr>
                <a:srgbClr val="C00000"/>
              </a:buClr>
              <a:buFont typeface="Wingdings" panose="05000000000000000000" pitchFamily="2" charset="2"/>
              <a:buChar char="§"/>
              <a:tabLst>
                <a:tab pos="3140075" algn="l"/>
              </a:tabLst>
            </a:pPr>
            <a:r>
              <a:rPr lang="en-US" sz="2400" dirty="0" smtClean="0">
                <a:solidFill>
                  <a:srgbClr val="000000"/>
                </a:solidFill>
                <a:latin typeface="Arial" panose="020B0604020202020204" pitchFamily="34" charset="0"/>
                <a:cs typeface="Arial" panose="020B0604020202020204" pitchFamily="34" charset="0"/>
              </a:rPr>
              <a:t>for </a:t>
            </a:r>
            <a:r>
              <a:rPr lang="en-US" sz="2400" dirty="0">
                <a:solidFill>
                  <a:srgbClr val="000000"/>
                </a:solidFill>
                <a:latin typeface="Arial" panose="020B0604020202020204" pitchFamily="34" charset="0"/>
                <a:cs typeface="Arial" panose="020B0604020202020204" pitchFamily="34" charset="0"/>
              </a:rPr>
              <a:t>cobalt-60 </a:t>
            </a:r>
            <a:r>
              <a:rPr lang="en-US" sz="2400" dirty="0" smtClean="0">
                <a:solidFill>
                  <a:srgbClr val="000000"/>
                </a:solidFill>
                <a:latin typeface="Arial" panose="020B0604020202020204" pitchFamily="34" charset="0"/>
                <a:cs typeface="Arial" panose="020B0604020202020204" pitchFamily="34" charset="0"/>
              </a:rPr>
              <a:t>	5.26 </a:t>
            </a:r>
            <a:r>
              <a:rPr lang="en-US" sz="2400" dirty="0">
                <a:solidFill>
                  <a:srgbClr val="000000"/>
                </a:solidFill>
                <a:latin typeface="Arial" panose="020B0604020202020204" pitchFamily="34" charset="0"/>
                <a:cs typeface="Arial" panose="020B0604020202020204" pitchFamily="34" charset="0"/>
              </a:rPr>
              <a:t>years</a:t>
            </a:r>
          </a:p>
          <a:p>
            <a:pPr marL="620713" indent="-285750">
              <a:buClr>
                <a:srgbClr val="C00000"/>
              </a:buClr>
              <a:buFont typeface="Wingdings" panose="05000000000000000000" pitchFamily="2" charset="2"/>
              <a:buChar char="§"/>
              <a:tabLst>
                <a:tab pos="3140075" algn="l"/>
              </a:tabLst>
            </a:pPr>
            <a:r>
              <a:rPr lang="en-US" sz="2400" dirty="0" smtClean="0">
                <a:solidFill>
                  <a:srgbClr val="000000"/>
                </a:solidFill>
                <a:latin typeface="Arial" panose="020B0604020202020204" pitchFamily="34" charset="0"/>
                <a:cs typeface="Arial" panose="020B0604020202020204" pitchFamily="34" charset="0"/>
              </a:rPr>
              <a:t>for </a:t>
            </a:r>
            <a:r>
              <a:rPr lang="en-US" sz="2400" dirty="0">
                <a:solidFill>
                  <a:srgbClr val="000000"/>
                </a:solidFill>
                <a:latin typeface="Arial" panose="020B0604020202020204" pitchFamily="34" charset="0"/>
                <a:cs typeface="Arial" panose="020B0604020202020204" pitchFamily="34" charset="0"/>
              </a:rPr>
              <a:t>potassium-40 </a:t>
            </a:r>
            <a:r>
              <a:rPr lang="en-US" sz="2400" dirty="0" smtClean="0">
                <a:solidFill>
                  <a:srgbClr val="000000"/>
                </a:solidFill>
                <a:latin typeface="Arial" panose="020B0604020202020204" pitchFamily="34" charset="0"/>
                <a:cs typeface="Arial" panose="020B0604020202020204" pitchFamily="34" charset="0"/>
              </a:rPr>
              <a:t>	1300 </a:t>
            </a:r>
            <a:r>
              <a:rPr lang="en-US" sz="2400" dirty="0">
                <a:solidFill>
                  <a:srgbClr val="000000"/>
                </a:solidFill>
                <a:latin typeface="Arial" panose="020B0604020202020204" pitchFamily="34" charset="0"/>
                <a:cs typeface="Arial" panose="020B0604020202020204" pitchFamily="34" charset="0"/>
              </a:rPr>
              <a:t>million years</a:t>
            </a:r>
            <a:endParaRPr lang="en-GB" sz="2400" dirty="0">
              <a:latin typeface="Arial" panose="020B0604020202020204" pitchFamily="34" charset="0"/>
              <a:cs typeface="Arial" panose="020B0604020202020204" pitchFamily="34" charset="0"/>
            </a:endParaRPr>
          </a:p>
        </p:txBody>
      </p:sp>
      <p:sp>
        <p:nvSpPr>
          <p:cNvPr id="13" name="Oval 12"/>
          <p:cNvSpPr/>
          <p:nvPr/>
        </p:nvSpPr>
        <p:spPr>
          <a:xfrm rot="1078849">
            <a:off x="8327167" y="971773"/>
            <a:ext cx="667156" cy="641731"/>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a:t>
            </a:r>
            <a:endParaRPr lang="en-GB"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8184" y="2793392"/>
            <a:ext cx="2461801" cy="2363800"/>
          </a:xfrm>
          <a:prstGeom prst="rect">
            <a:avLst/>
          </a:prstGeom>
        </p:spPr>
      </p:pic>
      <p:sp>
        <p:nvSpPr>
          <p:cNvPr id="3" name="Rectangle 2"/>
          <p:cNvSpPr/>
          <p:nvPr/>
        </p:nvSpPr>
        <p:spPr>
          <a:xfrm>
            <a:off x="6228184" y="5192032"/>
            <a:ext cx="2461801" cy="1200329"/>
          </a:xfrm>
          <a:prstGeom prst="rect">
            <a:avLst/>
          </a:prstGeom>
        </p:spPr>
        <p:txBody>
          <a:bodyPr wrap="square">
            <a:spAutoFit/>
          </a:bodyPr>
          <a:lstStyle/>
          <a:p>
            <a:r>
              <a:rPr lang="en-GB" dirty="0">
                <a:latin typeface="FrutigerLTStd-Light"/>
              </a:rPr>
              <a:t>Radioisotopes are dangerous. </a:t>
            </a:r>
            <a:r>
              <a:rPr lang="en-GB" dirty="0" smtClean="0">
                <a:latin typeface="FrutigerLTStd-Light"/>
              </a:rPr>
              <a:t>This </a:t>
            </a:r>
            <a:r>
              <a:rPr lang="en-US" dirty="0" smtClean="0">
                <a:latin typeface="FrutigerLTStd-Light"/>
              </a:rPr>
              <a:t>scientist </a:t>
            </a:r>
            <a:r>
              <a:rPr lang="en-US" dirty="0">
                <a:latin typeface="FrutigerLTStd-Light"/>
              </a:rPr>
              <a:t>is using a glove box, for safety.</a:t>
            </a:r>
            <a:endParaRPr lang="en-GB" dirty="0"/>
          </a:p>
        </p:txBody>
      </p:sp>
      <p:sp>
        <p:nvSpPr>
          <p:cNvPr id="8" name="TextBox 7">
            <a:hlinkClick r:id="rId4"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3476251833"/>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3.3 – </a:t>
            </a:r>
            <a:r>
              <a:rPr lang="en-GB" dirty="0"/>
              <a:t>Isotopes and </a:t>
            </a:r>
            <a:r>
              <a:rPr lang="en-GB" dirty="0" smtClean="0"/>
              <a:t>Radioactivity</a:t>
            </a:r>
            <a:endParaRPr lang="en-GB" b="1" dirty="0" smtClean="0"/>
          </a:p>
        </p:txBody>
      </p:sp>
      <p:sp>
        <p:nvSpPr>
          <p:cNvPr id="34" name="Rectangle 33"/>
          <p:cNvSpPr/>
          <p:nvPr/>
        </p:nvSpPr>
        <p:spPr>
          <a:xfrm>
            <a:off x="251519" y="1115329"/>
            <a:ext cx="5328593" cy="5509200"/>
          </a:xfrm>
          <a:prstGeom prst="rect">
            <a:avLst/>
          </a:prstGeom>
        </p:spPr>
        <p:txBody>
          <a:bodyPr wrap="square">
            <a:spAutoFit/>
          </a:bodyPr>
          <a:lstStyle/>
          <a:p>
            <a:pPr>
              <a:buClr>
                <a:srgbClr val="0070C0"/>
              </a:buClr>
            </a:pPr>
            <a:r>
              <a:rPr lang="en-US" sz="2200" b="1" dirty="0" smtClean="0">
                <a:solidFill>
                  <a:srgbClr val="C00000"/>
                </a:solidFill>
              </a:rPr>
              <a:t>Some </a:t>
            </a:r>
            <a:r>
              <a:rPr lang="en-US" sz="2200" b="1" dirty="0">
                <a:solidFill>
                  <a:srgbClr val="C00000"/>
                </a:solidFill>
              </a:rPr>
              <a:t>isotopes are radioactive</a:t>
            </a:r>
          </a:p>
          <a:p>
            <a:pPr marL="355600" indent="-355600">
              <a:buClr>
                <a:srgbClr val="0070C0"/>
              </a:buClr>
              <a:buFont typeface="Wingdings 3" panose="05040102010807070707" pitchFamily="18" charset="2"/>
              <a:buChar char=""/>
            </a:pPr>
            <a:r>
              <a:rPr lang="en-US" sz="2200" dirty="0"/>
              <a:t>A carbon-14 atom behaves in a strange way. It is </a:t>
            </a:r>
            <a:r>
              <a:rPr lang="en-US" sz="2200" b="1" dirty="0"/>
              <a:t>radioactive</a:t>
            </a:r>
            <a:r>
              <a:rPr lang="en-US" sz="2200" dirty="0"/>
              <a:t>. That </a:t>
            </a:r>
            <a:r>
              <a:rPr lang="en-US" sz="2200" dirty="0" smtClean="0"/>
              <a:t>means its </a:t>
            </a:r>
            <a:r>
              <a:rPr lang="en-US" sz="2200" dirty="0"/>
              <a:t>nucleus is unstable. Sooner or later the atom breaks down naturally </a:t>
            </a:r>
            <a:r>
              <a:rPr lang="en-US" sz="2200" dirty="0" smtClean="0"/>
              <a:t>or </a:t>
            </a:r>
            <a:r>
              <a:rPr lang="en-US" sz="2200" b="1" dirty="0" smtClean="0"/>
              <a:t>decays</a:t>
            </a:r>
            <a:r>
              <a:rPr lang="en-US" sz="2200" dirty="0"/>
              <a:t>, giving out radiation in the form of rays and particles, plus a </a:t>
            </a:r>
            <a:r>
              <a:rPr lang="en-US" sz="2200" dirty="0" smtClean="0"/>
              <a:t>large amount </a:t>
            </a:r>
            <a:r>
              <a:rPr lang="en-US" sz="2200" dirty="0"/>
              <a:t>of energy.</a:t>
            </a:r>
          </a:p>
          <a:p>
            <a:pPr marL="355600" indent="-355600">
              <a:buClr>
                <a:srgbClr val="0070C0"/>
              </a:buClr>
              <a:buFont typeface="Wingdings 3" panose="05040102010807070707" pitchFamily="18" charset="2"/>
              <a:buChar char=""/>
            </a:pPr>
            <a:r>
              <a:rPr lang="en-US" sz="2200" dirty="0"/>
              <a:t>Like carbon, a number of other elements have radioactive isotopes – </a:t>
            </a:r>
            <a:r>
              <a:rPr lang="en-US" sz="2200" dirty="0" smtClean="0"/>
              <a:t>or </a:t>
            </a:r>
            <a:r>
              <a:rPr lang="en-US" sz="2200" b="1" dirty="0" smtClean="0"/>
              <a:t>radioisotopes</a:t>
            </a:r>
            <a:r>
              <a:rPr lang="en-US" sz="2200" dirty="0" smtClean="0"/>
              <a:t> </a:t>
            </a:r>
            <a:r>
              <a:rPr lang="en-US" sz="2200" dirty="0"/>
              <a:t>– that occur naturally, and eventually decay.</a:t>
            </a:r>
          </a:p>
          <a:p>
            <a:pPr marL="355600" indent="-355600">
              <a:buClr>
                <a:srgbClr val="0070C0"/>
              </a:buClr>
              <a:buFont typeface="Wingdings 3" panose="05040102010807070707" pitchFamily="18" charset="2"/>
              <a:buChar char=""/>
            </a:pPr>
            <a:r>
              <a:rPr lang="en-US" sz="2200" dirty="0"/>
              <a:t>But the other two isotopes of carbon (like most natural isotopes) </a:t>
            </a:r>
            <a:r>
              <a:rPr lang="en-US" sz="2200" dirty="0" smtClean="0"/>
              <a:t>are </a:t>
            </a:r>
            <a:r>
              <a:rPr lang="en-US" sz="2200" b="1" dirty="0" smtClean="0"/>
              <a:t>non-radioact</a:t>
            </a:r>
            <a:r>
              <a:rPr lang="en-US" sz="2200" dirty="0" smtClean="0"/>
              <a:t>ive</a:t>
            </a:r>
            <a:r>
              <a:rPr lang="en-US" sz="2200" dirty="0"/>
              <a:t>.</a:t>
            </a:r>
            <a:endParaRPr lang="en-US" sz="2200" dirty="0" smtClean="0"/>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35</a:t>
            </a:r>
            <a:endParaRPr lang="en-GB" sz="960" b="1" dirty="0">
              <a:latin typeface="Arial" panose="020B0604020202020204" pitchFamily="34" charset="0"/>
              <a:cs typeface="Arial" panose="020B0604020202020204" pitchFamily="34" charset="0"/>
            </a:endParaRPr>
          </a:p>
        </p:txBody>
      </p:sp>
      <p:sp>
        <p:nvSpPr>
          <p:cNvPr id="10" name="Rectangle 9"/>
          <p:cNvSpPr/>
          <p:nvPr/>
        </p:nvSpPr>
        <p:spPr>
          <a:xfrm>
            <a:off x="5580112" y="1170618"/>
            <a:ext cx="3222103" cy="4524315"/>
          </a:xfrm>
          <a:prstGeom prst="rect">
            <a:avLst/>
          </a:prstGeom>
          <a:solidFill>
            <a:srgbClr val="C1D6FF"/>
          </a:solidFill>
          <a:ln w="57150">
            <a:solidFill>
              <a:srgbClr val="002060"/>
            </a:solidFill>
          </a:ln>
        </p:spPr>
        <p:txBody>
          <a:bodyPr wrap="square">
            <a:spAutoFit/>
          </a:bodyPr>
          <a:lstStyle/>
          <a:p>
            <a:r>
              <a:rPr lang="en-GB" sz="2400" b="1" dirty="0">
                <a:solidFill>
                  <a:srgbClr val="0066E6"/>
                </a:solidFill>
                <a:latin typeface="FelbridgeStd-Bold"/>
              </a:rPr>
              <a:t>Radiation may contain …</a:t>
            </a:r>
          </a:p>
          <a:p>
            <a:pPr marL="276225" indent="-276225">
              <a:buClr>
                <a:srgbClr val="C00000"/>
              </a:buClr>
              <a:buFont typeface="Wingdings" panose="05000000000000000000" pitchFamily="2" charset="2"/>
              <a:buChar char="§"/>
            </a:pPr>
            <a:r>
              <a:rPr lang="en-US" sz="2400" dirty="0">
                <a:solidFill>
                  <a:srgbClr val="000000"/>
                </a:solidFill>
                <a:latin typeface="FrutigerLTStd-Light"/>
              </a:rPr>
              <a:t>alpha particles – made up </a:t>
            </a:r>
            <a:r>
              <a:rPr lang="en-US" sz="2400" dirty="0" smtClean="0">
                <a:solidFill>
                  <a:srgbClr val="000000"/>
                </a:solidFill>
                <a:latin typeface="FrutigerLTStd-Light"/>
              </a:rPr>
              <a:t>of 2 </a:t>
            </a:r>
            <a:r>
              <a:rPr lang="en-US" sz="2400" dirty="0">
                <a:solidFill>
                  <a:srgbClr val="000000"/>
                </a:solidFill>
                <a:latin typeface="FrutigerLTStd-Light"/>
              </a:rPr>
              <a:t>protons and 2 electrons</a:t>
            </a:r>
          </a:p>
          <a:p>
            <a:pPr marL="276225" indent="-276225">
              <a:buClr>
                <a:srgbClr val="C00000"/>
              </a:buClr>
              <a:buFont typeface="Wingdings" panose="05000000000000000000" pitchFamily="2" charset="2"/>
              <a:buChar char="§"/>
            </a:pPr>
            <a:r>
              <a:rPr lang="en-US" sz="2400" dirty="0" smtClean="0">
                <a:solidFill>
                  <a:srgbClr val="000000"/>
                </a:solidFill>
                <a:latin typeface="FrutigerLTStd-Light"/>
              </a:rPr>
              <a:t>beta </a:t>
            </a:r>
            <a:r>
              <a:rPr lang="en-US" sz="2400" dirty="0">
                <a:solidFill>
                  <a:srgbClr val="000000"/>
                </a:solidFill>
                <a:latin typeface="FrutigerLTStd-Light"/>
              </a:rPr>
              <a:t>particles – </a:t>
            </a:r>
            <a:r>
              <a:rPr lang="en-US" sz="2400" dirty="0" smtClean="0">
                <a:solidFill>
                  <a:srgbClr val="000000"/>
                </a:solidFill>
                <a:latin typeface="FrutigerLTStd-Light"/>
              </a:rPr>
              <a:t>electrons moving </a:t>
            </a:r>
            <a:r>
              <a:rPr lang="en-US" sz="2400" dirty="0">
                <a:solidFill>
                  <a:srgbClr val="000000"/>
                </a:solidFill>
                <a:latin typeface="FrutigerLTStd-Light"/>
              </a:rPr>
              <a:t>at high </a:t>
            </a:r>
            <a:r>
              <a:rPr lang="en-US" sz="2400" dirty="0" smtClean="0">
                <a:solidFill>
                  <a:srgbClr val="000000"/>
                </a:solidFill>
                <a:latin typeface="FrutigerLTStd-Light"/>
              </a:rPr>
              <a:t>speed neutrons</a:t>
            </a:r>
            <a:endParaRPr lang="en-US" sz="2400" dirty="0">
              <a:solidFill>
                <a:srgbClr val="000000"/>
              </a:solidFill>
              <a:latin typeface="FrutigerLTStd-Light"/>
            </a:endParaRPr>
          </a:p>
          <a:p>
            <a:pPr marL="276225" indent="-276225">
              <a:buClr>
                <a:srgbClr val="C00000"/>
              </a:buClr>
              <a:buFont typeface="Wingdings" panose="05000000000000000000" pitchFamily="2" charset="2"/>
              <a:buChar char="§"/>
            </a:pPr>
            <a:r>
              <a:rPr lang="en-US" sz="2400" dirty="0" smtClean="0">
                <a:solidFill>
                  <a:srgbClr val="000000"/>
                </a:solidFill>
                <a:latin typeface="FrutigerLTStd-Light"/>
              </a:rPr>
              <a:t>gamma </a:t>
            </a:r>
            <a:r>
              <a:rPr lang="en-US" sz="2400" dirty="0">
                <a:solidFill>
                  <a:srgbClr val="000000"/>
                </a:solidFill>
                <a:latin typeface="FrutigerLTStd-Light"/>
              </a:rPr>
              <a:t>rays – high energy rays</a:t>
            </a:r>
            <a:endParaRPr lang="en-GB" sz="2400" dirty="0"/>
          </a:p>
        </p:txBody>
      </p:sp>
      <p:sp>
        <p:nvSpPr>
          <p:cNvPr id="11" name="Oval 10"/>
          <p:cNvSpPr/>
          <p:nvPr/>
        </p:nvSpPr>
        <p:spPr>
          <a:xfrm rot="1078849">
            <a:off x="8320132" y="1005316"/>
            <a:ext cx="637461" cy="612046"/>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smtClean="0">
                <a:latin typeface="Arial" panose="020B0604020202020204" pitchFamily="34" charset="0"/>
                <a:cs typeface="Arial" panose="020B0604020202020204" pitchFamily="34" charset="0"/>
              </a:rPr>
              <a:t>!</a:t>
            </a:r>
            <a:endParaRPr lang="en-GB" sz="2400" b="1" dirty="0">
              <a:latin typeface="Arial" panose="020B0604020202020204" pitchFamily="34" charset="0"/>
              <a:cs typeface="Arial" panose="020B0604020202020204" pitchFamily="34" charset="0"/>
            </a:endParaRPr>
          </a:p>
        </p:txBody>
      </p:sp>
      <p:sp>
        <p:nvSpPr>
          <p:cNvPr id="7" name="TextBox 6">
            <a:hlinkClick r:id="rId3"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3466787307"/>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3.3 – </a:t>
            </a:r>
            <a:r>
              <a:rPr lang="en-GB" dirty="0"/>
              <a:t>Isotopes and </a:t>
            </a:r>
            <a:r>
              <a:rPr lang="en-GB" dirty="0" smtClean="0"/>
              <a:t>Radioactivity</a:t>
            </a:r>
            <a:endParaRPr lang="en-GB" b="1" dirty="0" smtClean="0"/>
          </a:p>
        </p:txBody>
      </p:sp>
      <p:sp>
        <p:nvSpPr>
          <p:cNvPr id="34" name="Rectangle 33"/>
          <p:cNvSpPr/>
          <p:nvPr/>
        </p:nvSpPr>
        <p:spPr>
          <a:xfrm>
            <a:off x="251519" y="1115329"/>
            <a:ext cx="6485521" cy="5570756"/>
          </a:xfrm>
          <a:prstGeom prst="rect">
            <a:avLst/>
          </a:prstGeom>
        </p:spPr>
        <p:txBody>
          <a:bodyPr wrap="square">
            <a:spAutoFit/>
          </a:bodyPr>
          <a:lstStyle/>
          <a:p>
            <a:pPr>
              <a:buClr>
                <a:srgbClr val="0070C0"/>
              </a:buClr>
            </a:pPr>
            <a:r>
              <a:rPr lang="en-US" sz="1780" b="1" dirty="0">
                <a:solidFill>
                  <a:srgbClr val="C00000"/>
                </a:solidFill>
              </a:rPr>
              <a:t>Radiation can harm you</a:t>
            </a:r>
          </a:p>
          <a:p>
            <a:pPr marL="355600" indent="-355600">
              <a:buClr>
                <a:srgbClr val="0070C0"/>
              </a:buClr>
              <a:buFont typeface="Wingdings 3" panose="05040102010807070707" pitchFamily="18" charset="2"/>
              <a:buChar char=""/>
            </a:pPr>
            <a:r>
              <a:rPr lang="en-US" sz="1780" dirty="0"/>
              <a:t>If the radiation from radioisotopes gets into your body, it will kill body </a:t>
            </a:r>
            <a:r>
              <a:rPr lang="en-US" sz="1780" dirty="0" smtClean="0"/>
              <a:t>cells. A </a:t>
            </a:r>
            <a:r>
              <a:rPr lang="en-US" sz="1780" dirty="0"/>
              <a:t>large dose causes </a:t>
            </a:r>
            <a:r>
              <a:rPr lang="en-US" sz="1780" b="1" dirty="0"/>
              <a:t>radiation sickness</a:t>
            </a:r>
            <a:r>
              <a:rPr lang="en-US" sz="1780" dirty="0"/>
              <a:t>. Victims vomit a lot, and feel </a:t>
            </a:r>
            <a:r>
              <a:rPr lang="en-US" sz="1780" dirty="0" smtClean="0"/>
              <a:t>really tired</a:t>
            </a:r>
            <a:r>
              <a:rPr lang="en-US" sz="1780" dirty="0"/>
              <a:t>. Their hair falls out, their gums bleed, and they die within </a:t>
            </a:r>
            <a:r>
              <a:rPr lang="en-US" sz="1780" dirty="0" smtClean="0"/>
              <a:t>weeks. Even </a:t>
            </a:r>
            <a:r>
              <a:rPr lang="en-US" sz="1780" dirty="0"/>
              <a:t>small doses of radiation, over a long period, will cause cancer.</a:t>
            </a:r>
          </a:p>
          <a:p>
            <a:pPr>
              <a:buClr>
                <a:srgbClr val="0070C0"/>
              </a:buClr>
            </a:pPr>
            <a:r>
              <a:rPr lang="en-US" sz="1780" b="1" dirty="0"/>
              <a:t>Making use of radioisotopes</a:t>
            </a:r>
          </a:p>
          <a:p>
            <a:pPr marL="355600" indent="-355600">
              <a:buClr>
                <a:srgbClr val="0070C0"/>
              </a:buClr>
              <a:buFont typeface="Wingdings 3" panose="05040102010807070707" pitchFamily="18" charset="2"/>
              <a:buChar char=""/>
            </a:pPr>
            <a:r>
              <a:rPr lang="en-US" sz="1780" dirty="0"/>
              <a:t>Radioisotopes are dangerous – but they are also useful. </a:t>
            </a:r>
            <a:r>
              <a:rPr lang="en-US" sz="1780" dirty="0" smtClean="0"/>
              <a:t>E.g.:</a:t>
            </a:r>
            <a:endParaRPr lang="en-US" sz="1780" dirty="0"/>
          </a:p>
          <a:p>
            <a:pPr marL="723900" indent="-355600">
              <a:buClr>
                <a:srgbClr val="0070C0"/>
              </a:buClr>
              <a:buFont typeface="Wingdings" panose="05000000000000000000" pitchFamily="2" charset="2"/>
              <a:buChar char="§"/>
            </a:pPr>
            <a:r>
              <a:rPr lang="en-US" sz="1780" b="1" dirty="0"/>
              <a:t>To check for leaks </a:t>
            </a:r>
            <a:r>
              <a:rPr lang="en-US" sz="1780" b="1" dirty="0" smtClean="0"/>
              <a:t>- </a:t>
            </a:r>
            <a:r>
              <a:rPr lang="en-US" sz="1780" dirty="0" smtClean="0"/>
              <a:t>Engineers </a:t>
            </a:r>
            <a:r>
              <a:rPr lang="en-US" sz="1780" dirty="0"/>
              <a:t>can check oil and gas pipes for leaks </a:t>
            </a:r>
            <a:r>
              <a:rPr lang="en-US" sz="1780" dirty="0" smtClean="0"/>
              <a:t>by adding </a:t>
            </a:r>
            <a:r>
              <a:rPr lang="en-US" sz="1780" dirty="0"/>
              <a:t>radioisotopes to the oil or gas. If a Geiger counter </a:t>
            </a:r>
            <a:r>
              <a:rPr lang="en-US" sz="1780" dirty="0" smtClean="0"/>
              <a:t>detects radiation </a:t>
            </a:r>
            <a:r>
              <a:rPr lang="en-US" sz="1780" dirty="0"/>
              <a:t>outside the pipe, it means there is a leak. Radioisotopes used </a:t>
            </a:r>
            <a:r>
              <a:rPr lang="en-US" sz="1780" dirty="0" smtClean="0"/>
              <a:t>in this </a:t>
            </a:r>
            <a:r>
              <a:rPr lang="en-US" sz="1780" dirty="0"/>
              <a:t>way are called tracers</a:t>
            </a:r>
            <a:r>
              <a:rPr lang="en-US" sz="1780" dirty="0" smtClean="0"/>
              <a:t>.</a:t>
            </a:r>
          </a:p>
          <a:p>
            <a:pPr marL="723900" indent="-355600">
              <a:buClr>
                <a:srgbClr val="0070C0"/>
              </a:buClr>
              <a:buFont typeface="Wingdings" panose="05000000000000000000" pitchFamily="2" charset="2"/>
              <a:buChar char="§"/>
            </a:pPr>
            <a:r>
              <a:rPr lang="en-US" sz="1780" b="1" dirty="0"/>
              <a:t>To treat cancer </a:t>
            </a:r>
            <a:r>
              <a:rPr lang="en-US" sz="1780" b="1" dirty="0" smtClean="0"/>
              <a:t>- </a:t>
            </a:r>
            <a:r>
              <a:rPr lang="en-US" sz="1780" dirty="0" smtClean="0"/>
              <a:t>Radioisotopes </a:t>
            </a:r>
            <a:r>
              <a:rPr lang="en-US" sz="1780" dirty="0"/>
              <a:t>can cause cancer. But they are also </a:t>
            </a:r>
            <a:r>
              <a:rPr lang="en-US" sz="1780" dirty="0" smtClean="0"/>
              <a:t>used in </a:t>
            </a:r>
            <a:r>
              <a:rPr lang="en-US" sz="1780" dirty="0"/>
              <a:t>radiotherapy to cure cancer – because the gamma rays in radiation </a:t>
            </a:r>
            <a:r>
              <a:rPr lang="en-US" sz="1780" dirty="0" smtClean="0"/>
              <a:t>kill cancer </a:t>
            </a:r>
            <a:r>
              <a:rPr lang="en-US" sz="1780" dirty="0"/>
              <a:t>cells more readily than healthy cells. Cobalt-60 is usually used </a:t>
            </a:r>
            <a:r>
              <a:rPr lang="en-US" sz="1780" dirty="0" smtClean="0"/>
              <a:t>for this</a:t>
            </a:r>
            <a:r>
              <a:rPr lang="en-US" sz="1780" dirty="0"/>
              <a:t>. The beam of gamma rays is aimed carefully at the site of the </a:t>
            </a:r>
            <a:r>
              <a:rPr lang="en-US" sz="1780" dirty="0" smtClean="0"/>
              <a:t>cancer in </a:t>
            </a:r>
            <a:r>
              <a:rPr lang="en-US" sz="1780" dirty="0"/>
              <a:t>the body.</a:t>
            </a:r>
            <a:endParaRPr lang="en-US" sz="1780" dirty="0" smtClean="0"/>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35</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7040" y="1141609"/>
            <a:ext cx="2069489" cy="1342347"/>
          </a:xfrm>
          <a:prstGeom prst="rect">
            <a:avLst/>
          </a:prstGeom>
        </p:spPr>
      </p:pic>
      <p:sp>
        <p:nvSpPr>
          <p:cNvPr id="3" name="Rectangle 2"/>
          <p:cNvSpPr/>
          <p:nvPr/>
        </p:nvSpPr>
        <p:spPr>
          <a:xfrm>
            <a:off x="6737039" y="2599863"/>
            <a:ext cx="2069489" cy="2031325"/>
          </a:xfrm>
          <a:prstGeom prst="rect">
            <a:avLst/>
          </a:prstGeom>
        </p:spPr>
        <p:txBody>
          <a:bodyPr wrap="square">
            <a:spAutoFit/>
          </a:bodyPr>
          <a:lstStyle/>
          <a:p>
            <a:r>
              <a:rPr lang="en-US" dirty="0">
                <a:latin typeface="Arial" panose="020B0604020202020204" pitchFamily="34" charset="0"/>
                <a:cs typeface="Arial" panose="020B0604020202020204" pitchFamily="34" charset="0"/>
              </a:rPr>
              <a:t>Checking for radiation using a </a:t>
            </a:r>
            <a:r>
              <a:rPr lang="en-US" dirty="0" smtClean="0">
                <a:latin typeface="Arial" panose="020B0604020202020204" pitchFamily="34" charset="0"/>
                <a:cs typeface="Arial" panose="020B0604020202020204" pitchFamily="34" charset="0"/>
              </a:rPr>
              <a:t>Geiger counter</a:t>
            </a:r>
            <a:r>
              <a:rPr lang="en-US" dirty="0">
                <a:latin typeface="Arial" panose="020B0604020202020204" pitchFamily="34" charset="0"/>
                <a:cs typeface="Arial" panose="020B0604020202020204" pitchFamily="34" charset="0"/>
              </a:rPr>
              <a:t>. The meter gives a reading, </a:t>
            </a:r>
            <a:r>
              <a:rPr lang="en-US" dirty="0" smtClean="0">
                <a:latin typeface="Arial" panose="020B0604020202020204" pitchFamily="34" charset="0"/>
                <a:cs typeface="Arial" panose="020B0604020202020204" pitchFamily="34" charset="0"/>
              </a:rPr>
              <a:t>and you may </a:t>
            </a:r>
            <a:r>
              <a:rPr lang="en-US" dirty="0">
                <a:latin typeface="Arial" panose="020B0604020202020204" pitchFamily="34" charset="0"/>
                <a:cs typeface="Arial" panose="020B0604020202020204" pitchFamily="34" charset="0"/>
              </a:rPr>
              <a:t>also </a:t>
            </a:r>
            <a:r>
              <a:rPr lang="en-US" dirty="0" smtClean="0">
                <a:latin typeface="Arial" panose="020B0604020202020204" pitchFamily="34" charset="0"/>
                <a:cs typeface="Arial" panose="020B0604020202020204" pitchFamily="34" charset="0"/>
              </a:rPr>
              <a:t>hear beeps</a:t>
            </a:r>
            <a:r>
              <a:rPr lang="en-US" dirty="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3566738936"/>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3.3 – </a:t>
            </a:r>
            <a:r>
              <a:rPr lang="en-GB" dirty="0"/>
              <a:t>Isotopes and </a:t>
            </a:r>
            <a:r>
              <a:rPr lang="en-GB" dirty="0" smtClean="0"/>
              <a:t>Radioactivity</a:t>
            </a:r>
            <a:endParaRPr lang="en-GB" b="1" dirty="0" smtClean="0"/>
          </a:p>
        </p:txBody>
      </p:sp>
      <p:sp>
        <p:nvSpPr>
          <p:cNvPr id="34" name="Rectangle 33"/>
          <p:cNvSpPr/>
          <p:nvPr/>
        </p:nvSpPr>
        <p:spPr>
          <a:xfrm>
            <a:off x="251519" y="1115329"/>
            <a:ext cx="6485521" cy="2009781"/>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1780" b="1" dirty="0"/>
              <a:t>To kill germs and bacteria </a:t>
            </a:r>
            <a:r>
              <a:rPr lang="en-US" sz="1780" b="1" dirty="0" smtClean="0"/>
              <a:t>- </a:t>
            </a:r>
            <a:r>
              <a:rPr lang="en-US" sz="1780" dirty="0" smtClean="0"/>
              <a:t>Gamma </a:t>
            </a:r>
            <a:r>
              <a:rPr lang="en-US" sz="1780" dirty="0"/>
              <a:t>rays kill germs too. So they </a:t>
            </a:r>
            <a:r>
              <a:rPr lang="en-US" sz="1780" dirty="0" smtClean="0"/>
              <a:t>are used </a:t>
            </a:r>
            <a:r>
              <a:rPr lang="en-US" sz="1780" dirty="0"/>
              <a:t>to </a:t>
            </a:r>
            <a:r>
              <a:rPr lang="en-US" sz="1780" dirty="0" err="1"/>
              <a:t>sterilise</a:t>
            </a:r>
            <a:r>
              <a:rPr lang="en-US" sz="1780" dirty="0"/>
              <a:t> syringes and other disposable medical equipment.</a:t>
            </a:r>
          </a:p>
          <a:p>
            <a:pPr marL="355600" indent="-355600">
              <a:buClr>
                <a:srgbClr val="0070C0"/>
              </a:buClr>
              <a:buFont typeface="Wingdings 3" panose="05040102010807070707" pitchFamily="18" charset="2"/>
              <a:buChar char=""/>
            </a:pPr>
            <a:r>
              <a:rPr lang="en-US" sz="1780" dirty="0"/>
              <a:t>They also kill the bacteria that cause food to decay. So in many </a:t>
            </a:r>
            <a:r>
              <a:rPr lang="en-US" sz="1780" dirty="0" smtClean="0"/>
              <a:t>countries, foods </a:t>
            </a:r>
            <a:r>
              <a:rPr lang="en-US" sz="1780" dirty="0"/>
              <a:t>like vegetables, fruit, spices, and meat, are treated with a low </a:t>
            </a:r>
            <a:r>
              <a:rPr lang="en-US" sz="1780" dirty="0" smtClean="0"/>
              <a:t>dose of </a:t>
            </a:r>
            <a:r>
              <a:rPr lang="en-US" sz="1780" dirty="0"/>
              <a:t>radiation. Cobalt-60 and cesium-137 are used for this</a:t>
            </a:r>
            <a:r>
              <a:rPr lang="en-US" sz="1780" dirty="0" smtClean="0"/>
              <a:t>.</a:t>
            </a:r>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35</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6737039" y="4293096"/>
            <a:ext cx="2069489" cy="2446824"/>
          </a:xfrm>
          <a:prstGeom prst="rect">
            <a:avLst/>
          </a:prstGeom>
        </p:spPr>
        <p:txBody>
          <a:bodyPr wrap="square">
            <a:spAutoFit/>
          </a:bodyPr>
          <a:lstStyle/>
          <a:p>
            <a:r>
              <a:rPr lang="en-US" sz="1660" dirty="0">
                <a:latin typeface="Arial" panose="020B0604020202020204" pitchFamily="34" charset="0"/>
                <a:cs typeface="Arial" panose="020B0604020202020204" pitchFamily="34" charset="0"/>
              </a:rPr>
              <a:t>Radioisotopes are used as fuel in</a:t>
            </a:r>
          </a:p>
          <a:p>
            <a:r>
              <a:rPr lang="en-US" sz="1660" dirty="0">
                <a:latin typeface="Arial" panose="020B0604020202020204" pitchFamily="34" charset="0"/>
                <a:cs typeface="Arial" panose="020B0604020202020204" pitchFamily="34" charset="0"/>
              </a:rPr>
              <a:t>nuclear power stations, because </a:t>
            </a:r>
            <a:r>
              <a:rPr lang="en-US" sz="1660" dirty="0" smtClean="0">
                <a:latin typeface="Arial" panose="020B0604020202020204" pitchFamily="34" charset="0"/>
                <a:cs typeface="Arial" panose="020B0604020202020204" pitchFamily="34" charset="0"/>
              </a:rPr>
              <a:t>they give </a:t>
            </a:r>
            <a:r>
              <a:rPr lang="en-US" sz="1660" dirty="0">
                <a:latin typeface="Arial" panose="020B0604020202020204" pitchFamily="34" charset="0"/>
                <a:cs typeface="Arial" panose="020B0604020202020204" pitchFamily="34" charset="0"/>
              </a:rPr>
              <a:t>out so much </a:t>
            </a:r>
            <a:r>
              <a:rPr lang="en-US" sz="1660" dirty="0" smtClean="0">
                <a:latin typeface="Arial" panose="020B0604020202020204" pitchFamily="34" charset="0"/>
                <a:cs typeface="Arial" panose="020B0604020202020204" pitchFamily="34" charset="0"/>
              </a:rPr>
              <a:t>energy when they break </a:t>
            </a:r>
            <a:r>
              <a:rPr lang="en-US" sz="1660" dirty="0">
                <a:latin typeface="Arial" panose="020B0604020202020204" pitchFamily="34" charset="0"/>
                <a:cs typeface="Arial" panose="020B0604020202020204" pitchFamily="34" charset="0"/>
              </a:rPr>
              <a:t>down. See page 119 for more.</a:t>
            </a:r>
            <a:endParaRPr lang="en-GB" sz="1660" dirty="0">
              <a:latin typeface="Arial" panose="020B0604020202020204" pitchFamily="34" charset="0"/>
              <a:cs typeface="Arial" panose="020B0604020202020204" pitchFamily="34" charset="0"/>
            </a:endParaRPr>
          </a:p>
        </p:txBody>
      </p:sp>
      <p:sp>
        <p:nvSpPr>
          <p:cNvPr id="4" name="Rectangle 3"/>
          <p:cNvSpPr/>
          <p:nvPr/>
        </p:nvSpPr>
        <p:spPr>
          <a:xfrm>
            <a:off x="229727" y="5229200"/>
            <a:ext cx="6507312" cy="1369606"/>
          </a:xfrm>
          <a:prstGeom prst="rect">
            <a:avLst/>
          </a:prstGeom>
        </p:spPr>
        <p:txBody>
          <a:bodyPr wrap="square">
            <a:spAutoFit/>
          </a:bodyPr>
          <a:lstStyle/>
          <a:p>
            <a:r>
              <a:rPr lang="en-US" sz="1660" dirty="0" smtClean="0">
                <a:latin typeface="Arial" panose="020B0604020202020204" pitchFamily="34" charset="0"/>
                <a:cs typeface="Arial" panose="020B0604020202020204" pitchFamily="34" charset="0"/>
              </a:rPr>
              <a:t>Another </a:t>
            </a:r>
            <a:r>
              <a:rPr lang="en-US" sz="1660" dirty="0">
                <a:latin typeface="Arial" panose="020B0604020202020204" pitchFamily="34" charset="0"/>
                <a:cs typeface="Arial" panose="020B0604020202020204" pitchFamily="34" charset="0"/>
              </a:rPr>
              <a:t>use for radiation: carbon-dating. Our bodies contain some carbon-14, taken in in food. When we die, we take no more in. But the carbon-14 atoms continue to decay. So scientists can tell the age of ancient remains by measuring the radioactivity from them. This mummy was found to be around 5300 years old.</a:t>
            </a:r>
            <a:endParaRPr lang="en-GB" sz="166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7039" y="1115329"/>
            <a:ext cx="2069489" cy="3145751"/>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b="10173"/>
          <a:stretch/>
        </p:blipFill>
        <p:spPr>
          <a:xfrm>
            <a:off x="1146132" y="3105709"/>
            <a:ext cx="4777489" cy="2123491"/>
          </a:xfrm>
          <a:prstGeom prst="rect">
            <a:avLst/>
          </a:prstGeom>
        </p:spPr>
      </p:pic>
      <p:sp>
        <p:nvSpPr>
          <p:cNvPr id="10" name="TextBox 9">
            <a:hlinkClick r:id="rId5"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3395246841"/>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a:t>3.3 – Isotopes and Radioactivity</a:t>
            </a:r>
            <a:endParaRPr lang="en-GB" b="1" dirty="0" smtClean="0"/>
          </a:p>
        </p:txBody>
      </p:sp>
      <p:sp>
        <p:nvSpPr>
          <p:cNvPr id="34" name="Rectangle 33"/>
          <p:cNvSpPr/>
          <p:nvPr/>
        </p:nvSpPr>
        <p:spPr>
          <a:xfrm>
            <a:off x="251520" y="1124744"/>
            <a:ext cx="8568952" cy="5262979"/>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pPr>
            <a:r>
              <a:rPr lang="en-US" sz="2400" dirty="0" smtClean="0"/>
              <a:t>a  What </a:t>
            </a:r>
            <a:r>
              <a:rPr lang="en-US" sz="2400" dirty="0"/>
              <a:t>are </a:t>
            </a:r>
            <a:r>
              <a:rPr lang="en-US" sz="2400" dirty="0" smtClean="0"/>
              <a:t>isotopes?</a:t>
            </a:r>
            <a:br>
              <a:rPr lang="en-US" sz="2400" dirty="0" smtClean="0"/>
            </a:br>
            <a:r>
              <a:rPr lang="en-US" sz="2400" dirty="0" smtClean="0"/>
              <a:t>b  Name </a:t>
            </a:r>
            <a:r>
              <a:rPr lang="en-US" sz="2400" dirty="0"/>
              <a:t>the three isotopes of carbon, and write </a:t>
            </a:r>
            <a:r>
              <a:rPr lang="en-US" sz="2400" dirty="0" smtClean="0"/>
              <a:t>symbols for </a:t>
            </a:r>
            <a:r>
              <a:rPr lang="en-US" sz="2400" dirty="0"/>
              <a:t>them.</a:t>
            </a:r>
          </a:p>
          <a:p>
            <a:pPr marL="457200" indent="-457200">
              <a:buClr>
                <a:srgbClr val="0070C0"/>
              </a:buClr>
              <a:buFont typeface="+mj-lt"/>
              <a:buAutoNum type="arabicPeriod"/>
            </a:pPr>
            <a:r>
              <a:rPr lang="en-US" sz="2400" dirty="0" smtClean="0"/>
              <a:t>Carbon-14 </a:t>
            </a:r>
            <a:r>
              <a:rPr lang="en-US" sz="2400" dirty="0"/>
              <a:t>is radioactive. What does that mean?</a:t>
            </a:r>
          </a:p>
          <a:p>
            <a:pPr marL="457200" indent="-457200">
              <a:buClr>
                <a:srgbClr val="0070C0"/>
              </a:buClr>
              <a:buFont typeface="+mj-lt"/>
              <a:buAutoNum type="arabicPeriod"/>
            </a:pPr>
            <a:r>
              <a:rPr lang="en-US" sz="2400" dirty="0" smtClean="0"/>
              <a:t>What </a:t>
            </a:r>
            <a:r>
              <a:rPr lang="en-US" sz="2400" dirty="0"/>
              <a:t>is a radioisotope? Give two examples.</a:t>
            </a:r>
          </a:p>
          <a:p>
            <a:pPr marL="457200" indent="-457200">
              <a:buClr>
                <a:srgbClr val="0070C0"/>
              </a:buClr>
              <a:buFont typeface="+mj-lt"/>
              <a:buAutoNum type="arabicPeriod"/>
            </a:pPr>
            <a:r>
              <a:rPr lang="en-US" sz="2400" dirty="0" smtClean="0"/>
              <a:t>a  Radiation </a:t>
            </a:r>
            <a:r>
              <a:rPr lang="en-US" sz="2400" dirty="0"/>
              <a:t>can kill us. </a:t>
            </a:r>
            <a:r>
              <a:rPr lang="en-US" sz="2400" dirty="0" smtClean="0"/>
              <a:t>Why?</a:t>
            </a:r>
            <a:br>
              <a:rPr lang="en-US" sz="2400" dirty="0" smtClean="0"/>
            </a:br>
            <a:r>
              <a:rPr lang="en-US" sz="2400" dirty="0" smtClean="0"/>
              <a:t>b  So </a:t>
            </a:r>
            <a:r>
              <a:rPr lang="en-US" sz="2400" dirty="0"/>
              <a:t>why are radioisotopes used to treat cancer?</a:t>
            </a:r>
          </a:p>
          <a:p>
            <a:pPr marL="457200" indent="-457200">
              <a:buClr>
                <a:srgbClr val="0070C0"/>
              </a:buClr>
              <a:buFont typeface="+mj-lt"/>
              <a:buAutoNum type="arabicPeriod"/>
            </a:pPr>
            <a:r>
              <a:rPr lang="en-US" sz="2400" dirty="0" smtClean="0"/>
              <a:t>Radioisotopes </a:t>
            </a:r>
            <a:r>
              <a:rPr lang="en-US" sz="2400" dirty="0"/>
              <a:t>can be used to check pipes for </a:t>
            </a:r>
            <a:r>
              <a:rPr lang="en-US" sz="2400" dirty="0" smtClean="0"/>
              <a:t>leaks.</a:t>
            </a:r>
            <a:br>
              <a:rPr lang="en-US" sz="2400" dirty="0" smtClean="0"/>
            </a:br>
            <a:r>
              <a:rPr lang="en-US" sz="2400" dirty="0" smtClean="0"/>
              <a:t>a  Explain </a:t>
            </a:r>
            <a:r>
              <a:rPr lang="en-US" sz="2400" dirty="0"/>
              <a:t>how this </a:t>
            </a:r>
            <a:r>
              <a:rPr lang="en-US" sz="2400" dirty="0" smtClean="0"/>
              <a:t>works.</a:t>
            </a:r>
            <a:br>
              <a:rPr lang="en-US" sz="2400" dirty="0" smtClean="0"/>
            </a:br>
            <a:r>
              <a:rPr lang="en-US" sz="2400" dirty="0" smtClean="0"/>
              <a:t>b  How </a:t>
            </a:r>
            <a:r>
              <a:rPr lang="en-US" sz="2400" dirty="0"/>
              <a:t>could you tell that a pipe had no leak?</a:t>
            </a:r>
          </a:p>
          <a:p>
            <a:pPr marL="457200" indent="-457200">
              <a:buClr>
                <a:srgbClr val="0070C0"/>
              </a:buClr>
              <a:buFont typeface="+mj-lt"/>
              <a:buAutoNum type="arabicPeriod"/>
            </a:pPr>
            <a:r>
              <a:rPr lang="en-US" sz="2400" dirty="0" smtClean="0"/>
              <a:t>Spices </a:t>
            </a:r>
            <a:r>
              <a:rPr lang="en-US" sz="2400" dirty="0"/>
              <a:t>are shipped all over the world, and are often </a:t>
            </a:r>
            <a:r>
              <a:rPr lang="en-US" sz="2400" dirty="0" smtClean="0"/>
              <a:t>stored for </a:t>
            </a:r>
            <a:r>
              <a:rPr lang="en-US" sz="2400" dirty="0"/>
              <a:t>long </a:t>
            </a:r>
            <a:r>
              <a:rPr lang="en-US" sz="2400" dirty="0" smtClean="0"/>
              <a:t>periods.</a:t>
            </a:r>
            <a:br>
              <a:rPr lang="en-US" sz="2400" dirty="0" smtClean="0"/>
            </a:br>
            <a:r>
              <a:rPr lang="en-US" sz="2400" dirty="0" smtClean="0"/>
              <a:t>a  </a:t>
            </a:r>
            <a:r>
              <a:rPr lang="en-US" sz="2400" dirty="0"/>
              <a:t>They are usually treated with radiation. </a:t>
            </a:r>
            <a:r>
              <a:rPr lang="en-US" sz="2400" dirty="0" smtClean="0"/>
              <a:t>Why?</a:t>
            </a:r>
            <a:br>
              <a:rPr lang="en-US" sz="2400" dirty="0" smtClean="0"/>
            </a:br>
            <a:r>
              <a:rPr lang="en-US" sz="2400" dirty="0" smtClean="0"/>
              <a:t>b  Name </a:t>
            </a:r>
            <a:r>
              <a:rPr lang="en-US" sz="2400" dirty="0"/>
              <a:t>two radioisotopes used for this.</a:t>
            </a:r>
            <a:endParaRPr lang="en-US" dirty="0">
              <a:solidFill>
                <a:srgbClr val="C00000"/>
              </a:solidFill>
            </a:endParaRPr>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35</a:t>
            </a:r>
            <a:endParaRPr lang="en-GB" sz="960" b="1" dirty="0">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8200299" y="5792238"/>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7615710" y="5766355"/>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3773348705"/>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3.4 – How Electrons Are Arranged</a:t>
            </a:r>
            <a:endParaRPr lang="en-GB" sz="4000" b="1" dirty="0" smtClean="0"/>
          </a:p>
        </p:txBody>
      </p:sp>
      <p:sp>
        <p:nvSpPr>
          <p:cNvPr id="34" name="Rectangle 33"/>
          <p:cNvSpPr/>
          <p:nvPr/>
        </p:nvSpPr>
        <p:spPr>
          <a:xfrm>
            <a:off x="251519" y="1115329"/>
            <a:ext cx="6485521" cy="5570756"/>
          </a:xfrm>
          <a:prstGeom prst="rect">
            <a:avLst/>
          </a:prstGeom>
        </p:spPr>
        <p:txBody>
          <a:bodyPr wrap="square">
            <a:spAutoFit/>
          </a:bodyPr>
          <a:lstStyle/>
          <a:p>
            <a:pPr>
              <a:buClr>
                <a:srgbClr val="0070C0"/>
              </a:buClr>
            </a:pPr>
            <a:r>
              <a:rPr lang="en-US" sz="1780" b="1" dirty="0">
                <a:solidFill>
                  <a:srgbClr val="C00000"/>
                </a:solidFill>
              </a:rPr>
              <a:t>Electron shells</a:t>
            </a:r>
          </a:p>
          <a:p>
            <a:pPr marL="355600" indent="-355600">
              <a:buClr>
                <a:srgbClr val="0070C0"/>
              </a:buClr>
              <a:buFont typeface="Wingdings 3" panose="05040102010807070707" pitchFamily="18" charset="2"/>
              <a:buChar char=""/>
            </a:pPr>
            <a:r>
              <a:rPr lang="en-US" sz="1780" dirty="0"/>
              <a:t>Electrons are arranged in shells around the </a:t>
            </a:r>
            <a:r>
              <a:rPr lang="en-US" sz="1780" dirty="0" smtClean="0"/>
              <a:t>nucleus. The </a:t>
            </a:r>
            <a:r>
              <a:rPr lang="en-US" sz="1780" dirty="0"/>
              <a:t>first shell, closest to the nucleus, is the lowest energy </a:t>
            </a:r>
            <a:r>
              <a:rPr lang="en-US" sz="1780" dirty="0" smtClean="0"/>
              <a:t>level. The </a:t>
            </a:r>
            <a:r>
              <a:rPr lang="en-US" sz="1780" dirty="0"/>
              <a:t>further a shell is from the nucleus, the higher </a:t>
            </a:r>
            <a:r>
              <a:rPr lang="en-US" sz="1780" dirty="0" smtClean="0"/>
              <a:t>the energy </a:t>
            </a:r>
            <a:r>
              <a:rPr lang="en-US" sz="1780" dirty="0"/>
              <a:t>level.</a:t>
            </a:r>
          </a:p>
          <a:p>
            <a:pPr marL="355600" indent="-355600">
              <a:buClr>
                <a:srgbClr val="0070C0"/>
              </a:buClr>
              <a:buFont typeface="Wingdings 3" panose="05040102010807070707" pitchFamily="18" charset="2"/>
              <a:buChar char=""/>
            </a:pPr>
            <a:r>
              <a:rPr lang="en-US" sz="1780" dirty="0"/>
              <a:t>Each shell can hold only a certain number of electrons. These are the rules:</a:t>
            </a:r>
          </a:p>
          <a:p>
            <a:pPr marL="355600" indent="-355600">
              <a:buClr>
                <a:srgbClr val="0070C0"/>
              </a:buClr>
              <a:buFont typeface="Wingdings 3" panose="05040102010807070707" pitchFamily="18" charset="2"/>
              <a:buChar char=""/>
            </a:pPr>
            <a:endParaRPr lang="en-US" sz="1780" dirty="0" smtClean="0"/>
          </a:p>
          <a:p>
            <a:pPr marL="355600" indent="-355600">
              <a:buClr>
                <a:srgbClr val="0070C0"/>
              </a:buClr>
              <a:buFont typeface="Wingdings 3" panose="05040102010807070707" pitchFamily="18" charset="2"/>
              <a:buChar char=""/>
            </a:pPr>
            <a:endParaRPr lang="en-US" sz="1780" dirty="0"/>
          </a:p>
          <a:p>
            <a:pPr marL="355600" indent="-355600">
              <a:buClr>
                <a:srgbClr val="0070C0"/>
              </a:buClr>
              <a:buFont typeface="Wingdings 3" panose="05040102010807070707" pitchFamily="18" charset="2"/>
              <a:buChar char=""/>
            </a:pPr>
            <a:endParaRPr lang="en-US" sz="1780" dirty="0" smtClean="0"/>
          </a:p>
          <a:p>
            <a:pPr marL="355600" indent="-355600">
              <a:buClr>
                <a:srgbClr val="0070C0"/>
              </a:buClr>
              <a:buFont typeface="Wingdings 3" panose="05040102010807070707" pitchFamily="18" charset="2"/>
              <a:buChar char=""/>
            </a:pPr>
            <a:endParaRPr lang="en-US" sz="1780" dirty="0" smtClean="0"/>
          </a:p>
          <a:p>
            <a:pPr marL="355600" indent="-355600">
              <a:buClr>
                <a:srgbClr val="0070C0"/>
              </a:buClr>
              <a:buFont typeface="Wingdings 3" panose="05040102010807070707" pitchFamily="18" charset="2"/>
              <a:buChar char=""/>
            </a:pPr>
            <a:endParaRPr lang="en-US" sz="1780" dirty="0" smtClean="0"/>
          </a:p>
          <a:p>
            <a:pPr marL="355600" indent="-355600">
              <a:buClr>
                <a:srgbClr val="0070C0"/>
              </a:buClr>
              <a:buFont typeface="Wingdings 3" panose="05040102010807070707" pitchFamily="18" charset="2"/>
              <a:buChar char=""/>
            </a:pPr>
            <a:endParaRPr lang="en-US" sz="1780" dirty="0"/>
          </a:p>
          <a:p>
            <a:pPr marL="355600" indent="-355600">
              <a:buClr>
                <a:srgbClr val="0070C0"/>
              </a:buClr>
              <a:buFont typeface="Wingdings 3" panose="05040102010807070707" pitchFamily="18" charset="2"/>
              <a:buChar char=""/>
            </a:pPr>
            <a:endParaRPr lang="en-US" sz="1780" dirty="0"/>
          </a:p>
          <a:p>
            <a:pPr marL="355600" indent="-355600">
              <a:buClr>
                <a:srgbClr val="0070C0"/>
              </a:buClr>
              <a:buFont typeface="Wingdings 3" panose="05040102010807070707" pitchFamily="18" charset="2"/>
              <a:buChar char=""/>
            </a:pPr>
            <a:endParaRPr lang="en-US" sz="1780" dirty="0" smtClean="0"/>
          </a:p>
          <a:p>
            <a:pPr marL="355600" indent="-355600">
              <a:buClr>
                <a:srgbClr val="0070C0"/>
              </a:buClr>
              <a:buFont typeface="Wingdings 3" panose="05040102010807070707" pitchFamily="18" charset="2"/>
              <a:buChar char=""/>
            </a:pPr>
            <a:endParaRPr lang="en-US" sz="1780" dirty="0"/>
          </a:p>
          <a:p>
            <a:pPr marL="355600" indent="-355600">
              <a:buClr>
                <a:srgbClr val="0070C0"/>
              </a:buClr>
              <a:buFont typeface="Wingdings 3" panose="05040102010807070707" pitchFamily="18" charset="2"/>
              <a:buChar char=""/>
            </a:pPr>
            <a:endParaRPr lang="en-US" sz="1780" dirty="0" smtClean="0"/>
          </a:p>
          <a:p>
            <a:pPr marL="355600" indent="-355600">
              <a:buClr>
                <a:srgbClr val="0070C0"/>
              </a:buClr>
              <a:buFont typeface="Wingdings 3" panose="05040102010807070707" pitchFamily="18" charset="2"/>
              <a:buChar char=""/>
            </a:pPr>
            <a:endParaRPr lang="en-US" sz="1780" dirty="0"/>
          </a:p>
          <a:p>
            <a:pPr marL="355600" indent="-355600">
              <a:buClr>
                <a:srgbClr val="0070C0"/>
              </a:buClr>
              <a:buFont typeface="Wingdings 3" panose="05040102010807070707" pitchFamily="18" charset="2"/>
              <a:buChar char=""/>
            </a:pPr>
            <a:r>
              <a:rPr lang="en-US" sz="1780" dirty="0" smtClean="0"/>
              <a:t>The </a:t>
            </a:r>
            <a:r>
              <a:rPr lang="en-US" sz="1780" dirty="0"/>
              <a:t>distribution of electrons in the atom above is written in a short </a:t>
            </a:r>
            <a:r>
              <a:rPr lang="en-US" sz="1780" dirty="0" smtClean="0"/>
              <a:t>way as </a:t>
            </a:r>
            <a:r>
              <a:rPr lang="en-US" sz="1780" dirty="0"/>
              <a:t>288. (Or sometimes as </a:t>
            </a:r>
            <a:r>
              <a:rPr lang="en-US" sz="1780" b="1" dirty="0"/>
              <a:t>2,8,8</a:t>
            </a:r>
            <a:r>
              <a:rPr lang="en-US" sz="1780" dirty="0"/>
              <a:t> or </a:t>
            </a:r>
            <a:r>
              <a:rPr lang="en-US" sz="1780" b="1" dirty="0"/>
              <a:t>2.8.8</a:t>
            </a:r>
            <a:r>
              <a:rPr lang="en-US" sz="1780" dirty="0" smtClean="0"/>
              <a:t>.)</a:t>
            </a:r>
            <a:endParaRPr lang="en-US" sz="1780" dirty="0"/>
          </a:p>
        </p:txBody>
      </p:sp>
      <p:sp>
        <p:nvSpPr>
          <p:cNvPr id="9" name="Round Same Side Corner Rectangle 8">
            <a:hlinkClick r:id="" action="ppaction://noaction"/>
          </p:cNvPr>
          <p:cNvSpPr/>
          <p:nvPr/>
        </p:nvSpPr>
        <p:spPr>
          <a:xfrm>
            <a:off x="7092280"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36</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6737039" y="3717032"/>
            <a:ext cx="2069489" cy="1625060"/>
          </a:xfrm>
          <a:prstGeom prst="rect">
            <a:avLst/>
          </a:prstGeom>
        </p:spPr>
        <p:txBody>
          <a:bodyPr wrap="square">
            <a:spAutoFit/>
          </a:bodyPr>
          <a:lstStyle/>
          <a:p>
            <a:r>
              <a:rPr lang="en-US" sz="1660" dirty="0">
                <a:latin typeface="Arial" panose="020B0604020202020204" pitchFamily="34" charset="0"/>
                <a:cs typeface="Arial" panose="020B0604020202020204" pitchFamily="34" charset="0"/>
              </a:rPr>
              <a:t>The Danish scientist Niels Bohr</a:t>
            </a:r>
          </a:p>
          <a:p>
            <a:r>
              <a:rPr lang="en-US" sz="1660" dirty="0">
                <a:latin typeface="Arial" panose="020B0604020202020204" pitchFamily="34" charset="0"/>
                <a:cs typeface="Arial" panose="020B0604020202020204" pitchFamily="34" charset="0"/>
              </a:rPr>
              <a:t>(1885 – 1962) was the first person to</a:t>
            </a:r>
          </a:p>
          <a:p>
            <a:r>
              <a:rPr lang="en-US" sz="1660" dirty="0">
                <a:latin typeface="Arial" panose="020B0604020202020204" pitchFamily="34" charset="0"/>
                <a:cs typeface="Arial" panose="020B0604020202020204" pitchFamily="34" charset="0"/>
              </a:rPr>
              <a:t>put forward the idea of electron shells.</a:t>
            </a:r>
            <a:endParaRPr lang="en-GB" sz="1660" dirty="0">
              <a:latin typeface="Arial" panose="020B0604020202020204" pitchFamily="34" charset="0"/>
              <a:cs typeface="Arial" panose="020B0604020202020204" pitchFamily="34" charset="0"/>
            </a:endParaRPr>
          </a:p>
        </p:txBody>
      </p:sp>
      <p:sp>
        <p:nvSpPr>
          <p:cNvPr id="2" name="Rectangle 1"/>
          <p:cNvSpPr/>
          <p:nvPr/>
        </p:nvSpPr>
        <p:spPr>
          <a:xfrm>
            <a:off x="3275856" y="3443340"/>
            <a:ext cx="3384376" cy="2649956"/>
          </a:xfrm>
          <a:prstGeom prst="rect">
            <a:avLst/>
          </a:prstGeom>
        </p:spPr>
        <p:txBody>
          <a:bodyPr wrap="square">
            <a:spAutoFit/>
          </a:bodyPr>
          <a:lstStyle/>
          <a:p>
            <a:r>
              <a:rPr lang="en-US" sz="1580" dirty="0">
                <a:latin typeface="Arial" panose="020B0604020202020204" pitchFamily="34" charset="0"/>
                <a:cs typeface="Arial" panose="020B0604020202020204" pitchFamily="34" charset="0"/>
              </a:rPr>
              <a:t>The first shell can hold only 2 electrons. It fills first</a:t>
            </a:r>
            <a:r>
              <a:rPr lang="en-US" sz="1580" dirty="0" smtClean="0">
                <a:latin typeface="Arial" panose="020B0604020202020204" pitchFamily="34" charset="0"/>
                <a:cs typeface="Arial" panose="020B0604020202020204" pitchFamily="34" charset="0"/>
              </a:rPr>
              <a:t>.</a:t>
            </a:r>
            <a:br>
              <a:rPr lang="en-US" sz="1580" dirty="0" smtClean="0">
                <a:latin typeface="Arial" panose="020B0604020202020204" pitchFamily="34" charset="0"/>
                <a:cs typeface="Arial" panose="020B0604020202020204" pitchFamily="34" charset="0"/>
              </a:rPr>
            </a:br>
            <a:endParaRPr lang="en-US" sz="1200" dirty="0" smtClean="0">
              <a:latin typeface="Arial" panose="020B0604020202020204" pitchFamily="34" charset="0"/>
              <a:cs typeface="Arial" panose="020B0604020202020204" pitchFamily="34" charset="0"/>
            </a:endParaRPr>
          </a:p>
          <a:p>
            <a:r>
              <a:rPr lang="en-US" sz="1580" dirty="0" smtClean="0">
                <a:latin typeface="Arial" panose="020B0604020202020204" pitchFamily="34" charset="0"/>
                <a:cs typeface="Arial" panose="020B0604020202020204" pitchFamily="34" charset="0"/>
              </a:rPr>
              <a:t>The </a:t>
            </a:r>
            <a:r>
              <a:rPr lang="en-US" sz="1580" dirty="0">
                <a:latin typeface="Arial" panose="020B0604020202020204" pitchFamily="34" charset="0"/>
                <a:cs typeface="Arial" panose="020B0604020202020204" pitchFamily="34" charset="0"/>
              </a:rPr>
              <a:t>second shell can hold 8 electrons. It fills next.</a:t>
            </a:r>
          </a:p>
          <a:p>
            <a:endParaRPr lang="en-US" sz="1200" dirty="0" smtClean="0">
              <a:latin typeface="Arial" panose="020B0604020202020204" pitchFamily="34" charset="0"/>
              <a:cs typeface="Arial" panose="020B0604020202020204" pitchFamily="34" charset="0"/>
            </a:endParaRPr>
          </a:p>
          <a:p>
            <a:r>
              <a:rPr lang="en-US" sz="1580" dirty="0" smtClean="0">
                <a:latin typeface="Arial" panose="020B0604020202020204" pitchFamily="34" charset="0"/>
                <a:cs typeface="Arial" panose="020B0604020202020204" pitchFamily="34" charset="0"/>
              </a:rPr>
              <a:t>The </a:t>
            </a:r>
            <a:r>
              <a:rPr lang="en-US" sz="1580" dirty="0">
                <a:latin typeface="Arial" panose="020B0604020202020204" pitchFamily="34" charset="0"/>
                <a:cs typeface="Arial" panose="020B0604020202020204" pitchFamily="34" charset="0"/>
              </a:rPr>
              <a:t>third shell can hold </a:t>
            </a:r>
            <a:r>
              <a:rPr lang="en-US" sz="1580" dirty="0" smtClean="0">
                <a:latin typeface="Arial" panose="020B0604020202020204" pitchFamily="34" charset="0"/>
                <a:cs typeface="Arial" panose="020B0604020202020204" pitchFamily="34" charset="0"/>
              </a:rPr>
              <a:t>18 electrons</a:t>
            </a:r>
            <a:r>
              <a:rPr lang="en-US" sz="1580" dirty="0">
                <a:latin typeface="Arial" panose="020B0604020202020204" pitchFamily="34" charset="0"/>
                <a:cs typeface="Arial" panose="020B0604020202020204" pitchFamily="34" charset="0"/>
              </a:rPr>
              <a:t>. But it fills </a:t>
            </a:r>
            <a:r>
              <a:rPr lang="en-US" sz="1580" dirty="0" smtClean="0">
                <a:latin typeface="Arial" panose="020B0604020202020204" pitchFamily="34" charset="0"/>
                <a:cs typeface="Arial" panose="020B0604020202020204" pitchFamily="34" charset="0"/>
              </a:rPr>
              <a:t>up to </a:t>
            </a:r>
            <a:r>
              <a:rPr lang="en-US" sz="1580" dirty="0">
                <a:latin typeface="Arial" panose="020B0604020202020204" pitchFamily="34" charset="0"/>
                <a:cs typeface="Arial" panose="020B0604020202020204" pitchFamily="34" charset="0"/>
              </a:rPr>
              <a:t>8. The next 2 go into the fourth shell (</a:t>
            </a:r>
            <a:r>
              <a:rPr lang="en-US" sz="1580" dirty="0" smtClean="0">
                <a:latin typeface="Arial" panose="020B0604020202020204" pitchFamily="34" charset="0"/>
                <a:cs typeface="Arial" panose="020B0604020202020204" pitchFamily="34" charset="0"/>
              </a:rPr>
              <a:t>not shown</a:t>
            </a:r>
            <a:r>
              <a:rPr lang="en-US" sz="1580" dirty="0">
                <a:latin typeface="Arial" panose="020B0604020202020204" pitchFamily="34" charset="0"/>
                <a:cs typeface="Arial" panose="020B0604020202020204" pitchFamily="34" charset="0"/>
              </a:rPr>
              <a:t>). Then the rest of the third shell fills.</a:t>
            </a:r>
            <a:endParaRPr lang="en-GB" sz="1580"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51518" y="3068960"/>
            <a:ext cx="3024338" cy="2805038"/>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7039" y="1115329"/>
            <a:ext cx="2054628" cy="2521177"/>
          </a:xfrm>
          <a:prstGeom prst="rect">
            <a:avLst/>
          </a:prstGeom>
        </p:spPr>
      </p:pic>
      <p:sp>
        <p:nvSpPr>
          <p:cNvPr id="10" name="TextBox 9">
            <a:hlinkClick r:id="rId5"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1387208630"/>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3.4 – How Electrons Are Arranged</a:t>
            </a:r>
            <a:endParaRPr lang="en-GB" sz="4000" b="1" dirty="0" smtClean="0"/>
          </a:p>
        </p:txBody>
      </p:sp>
      <p:sp>
        <p:nvSpPr>
          <p:cNvPr id="34" name="Rectangle 33"/>
          <p:cNvSpPr/>
          <p:nvPr/>
        </p:nvSpPr>
        <p:spPr>
          <a:xfrm>
            <a:off x="251519" y="1115329"/>
            <a:ext cx="8568953" cy="1188018"/>
          </a:xfrm>
          <a:prstGeom prst="rect">
            <a:avLst/>
          </a:prstGeom>
        </p:spPr>
        <p:txBody>
          <a:bodyPr wrap="square">
            <a:spAutoFit/>
          </a:bodyPr>
          <a:lstStyle/>
          <a:p>
            <a:pPr>
              <a:buClr>
                <a:srgbClr val="0070C0"/>
              </a:buClr>
            </a:pPr>
            <a:r>
              <a:rPr lang="en-US" sz="1780" b="1" dirty="0">
                <a:solidFill>
                  <a:srgbClr val="C00000"/>
                </a:solidFill>
              </a:rPr>
              <a:t>The electron shells for the first 20 elements</a:t>
            </a:r>
          </a:p>
          <a:p>
            <a:pPr marL="355600" indent="-355600">
              <a:buClr>
                <a:srgbClr val="0070C0"/>
              </a:buClr>
              <a:buFont typeface="Wingdings 3" panose="05040102010807070707" pitchFamily="18" charset="2"/>
              <a:buChar char=""/>
            </a:pPr>
            <a:r>
              <a:rPr lang="en-US" sz="1780" dirty="0"/>
              <a:t>Below are the electron shells for the first 20 elements of </a:t>
            </a:r>
            <a:r>
              <a:rPr lang="en-US" sz="1780" dirty="0" smtClean="0"/>
              <a:t>the Periodic </a:t>
            </a:r>
            <a:r>
              <a:rPr lang="en-US" sz="1780" dirty="0"/>
              <a:t>Table.</a:t>
            </a:r>
          </a:p>
          <a:p>
            <a:pPr marL="355600" indent="-355600">
              <a:buClr>
                <a:srgbClr val="0070C0"/>
              </a:buClr>
              <a:buFont typeface="Wingdings 3" panose="05040102010807070707" pitchFamily="18" charset="2"/>
              <a:buChar char=""/>
            </a:pPr>
            <a:r>
              <a:rPr lang="en-US" sz="1780" dirty="0"/>
              <a:t>The number of electrons increases by 1 each time. (It is the same as </a:t>
            </a:r>
            <a:r>
              <a:rPr lang="en-US" sz="1780" dirty="0" smtClean="0"/>
              <a:t>the proton </a:t>
            </a:r>
            <a:r>
              <a:rPr lang="en-US" sz="1780" dirty="0"/>
              <a:t>number.) The shells fill according to the rules above.</a:t>
            </a:r>
          </a:p>
        </p:txBody>
      </p:sp>
      <p:sp>
        <p:nvSpPr>
          <p:cNvPr id="9" name="Round Same Side Corner Rectangle 8">
            <a:hlinkClick r:id="" action="ppaction://noaction"/>
          </p:cNvPr>
          <p:cNvSpPr/>
          <p:nvPr/>
        </p:nvSpPr>
        <p:spPr>
          <a:xfrm>
            <a:off x="7092280"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36</a:t>
            </a:r>
            <a:endParaRPr lang="en-GB" sz="96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71600" y="2348880"/>
            <a:ext cx="7395486" cy="4248472"/>
          </a:xfrm>
          <a:prstGeom prst="rect">
            <a:avLst/>
          </a:prstGeom>
        </p:spPr>
      </p:pic>
      <p:sp>
        <p:nvSpPr>
          <p:cNvPr id="6" name="TextBox 5">
            <a:hlinkClick r:id="rId4"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500779609"/>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177072362"/>
              </p:ext>
            </p:extLst>
          </p:nvPr>
        </p:nvGraphicFramePr>
        <p:xfrm>
          <a:off x="331250" y="1581160"/>
          <a:ext cx="8417211" cy="504628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kumimoji="0" lang="en-GB" sz="1500" b="1" i="0" u="none" strike="noStrike" kern="1200" baseline="0" dirty="0" smtClean="0">
                          <a:solidFill>
                            <a:schemeClr val="lt1"/>
                          </a:solidFill>
                          <a:latin typeface="Arial" panose="020B0604020202020204" pitchFamily="34" charset="0"/>
                          <a:ea typeface="+mn-ea"/>
                          <a:cs typeface="Arial" panose="020B0604020202020204" pitchFamily="34" charset="0"/>
                        </a:rPr>
                        <a:t>Core candidates take:</a:t>
                      </a:r>
                      <a:endParaRPr lang="en-GB" sz="1500"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5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500" b="1" i="0" u="none" strike="noStrike" kern="1200" baseline="0" dirty="0" smtClean="0">
                          <a:solidFill>
                            <a:schemeClr val="lt1"/>
                          </a:solidFill>
                          <a:latin typeface="Arial" panose="020B0604020202020204" pitchFamily="34" charset="0"/>
                          <a:ea typeface="+mn-ea"/>
                          <a:cs typeface="Arial" panose="020B0604020202020204" pitchFamily="34" charset="0"/>
                        </a:rPr>
                        <a:t>Extended candidates take:</a:t>
                      </a:r>
                      <a:endParaRPr lang="en-GB" sz="1500"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GB" sz="15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 multiple-choice paper consisting of 40 items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of the four-choice type.</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AO1 and AO2. Questions will be based on the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Core syllabus content.</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30% of the</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final total mark.</a:t>
                      </a:r>
                      <a:endParaRPr lang="en-GB" sz="1500" dirty="0">
                        <a:latin typeface="Arial" panose="020B0604020202020204" pitchFamily="34" charset="0"/>
                        <a:cs typeface="Arial" panose="020B0604020202020204" pitchFamily="34" charset="0"/>
                      </a:endParaRPr>
                    </a:p>
                  </a:txBody>
                  <a:tcPr>
                    <a:lnR w="12700" cmpd="sng">
                      <a:noFill/>
                    </a:lnR>
                  </a:tcPr>
                </a:tc>
                <a:tc>
                  <a:txBody>
                    <a:bodyPr/>
                    <a:lstStyle/>
                    <a:p>
                      <a:endParaRPr lang="en-GB" sz="15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5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 multiple-choice paper consisting of 40</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items of the four-choice type.</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AO1 and AO2. Questions will be based on</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the Extended syllabus content (Core and</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Supplement).</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30% of the</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final total mark.</a:t>
                      </a:r>
                      <a:endParaRPr lang="en-GB" sz="15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500" dirty="0" smtClean="0">
                          <a:latin typeface="Arial" panose="020B0604020202020204" pitchFamily="34" charset="0"/>
                          <a:cs typeface="Arial" panose="020B0604020202020204" pitchFamily="34" charset="0"/>
                        </a:rPr>
                        <a:t>And:</a:t>
                      </a:r>
                      <a:endParaRPr lang="en-GB" sz="15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5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500" dirty="0" smtClean="0">
                          <a:latin typeface="Arial" panose="020B0604020202020204" pitchFamily="34" charset="0"/>
                          <a:cs typeface="Arial" panose="020B0604020202020204" pitchFamily="34" charset="0"/>
                        </a:rPr>
                        <a:t>And:</a:t>
                      </a:r>
                      <a:endParaRPr lang="en-GB" sz="15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5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 written paper consisting of short-answer</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and structured questions.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objectives AO1 and AO2. Questions will be based on the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Core syllabus content.                                 80 marks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50% of the</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final total mark.</a:t>
                      </a:r>
                      <a:endParaRPr lang="en-GB" sz="1500" dirty="0">
                        <a:latin typeface="Arial" panose="020B0604020202020204" pitchFamily="34" charset="0"/>
                        <a:cs typeface="Arial" panose="020B0604020202020204" pitchFamily="34" charset="0"/>
                      </a:endParaRPr>
                    </a:p>
                  </a:txBody>
                  <a:tcPr>
                    <a:lnR w="12700" cmpd="sng">
                      <a:noFill/>
                    </a:lnR>
                  </a:tcPr>
                </a:tc>
                <a:tc>
                  <a:txBody>
                    <a:bodyPr/>
                    <a:lstStyle/>
                    <a:p>
                      <a:endParaRPr lang="en-GB" sz="15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5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 written paper consisting of short-answer</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and structured questions.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AO1 and AO2. Questions will be based on</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the Extended syllabus content (Core and</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Supplement).                                    80 marks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50% of the</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final total mark.</a:t>
                      </a:r>
                      <a:endParaRPr lang="en-GB" sz="15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3.4 – How Electrons Are Arranged</a:t>
            </a:r>
            <a:endParaRPr lang="en-GB" sz="4000" b="1" dirty="0" smtClean="0"/>
          </a:p>
        </p:txBody>
      </p:sp>
      <p:sp>
        <p:nvSpPr>
          <p:cNvPr id="34" name="Rectangle 33"/>
          <p:cNvSpPr/>
          <p:nvPr/>
        </p:nvSpPr>
        <p:spPr>
          <a:xfrm>
            <a:off x="251519" y="1115329"/>
            <a:ext cx="5688597" cy="5455340"/>
          </a:xfrm>
          <a:prstGeom prst="rect">
            <a:avLst/>
          </a:prstGeom>
        </p:spPr>
        <p:txBody>
          <a:bodyPr wrap="square">
            <a:spAutoFit/>
          </a:bodyPr>
          <a:lstStyle/>
          <a:p>
            <a:pPr>
              <a:buClr>
                <a:srgbClr val="0070C0"/>
              </a:buClr>
            </a:pPr>
            <a:r>
              <a:rPr lang="en-US" sz="2050" b="1" dirty="0" smtClean="0">
                <a:solidFill>
                  <a:srgbClr val="C00000"/>
                </a:solidFill>
              </a:rPr>
              <a:t>Patterns </a:t>
            </a:r>
            <a:r>
              <a:rPr lang="en-US" sz="2050" b="1" dirty="0">
                <a:solidFill>
                  <a:srgbClr val="C00000"/>
                </a:solidFill>
              </a:rPr>
              <a:t>in the Periodic Table</a:t>
            </a:r>
          </a:p>
          <a:p>
            <a:pPr marL="355600" indent="-355600">
              <a:buClr>
                <a:srgbClr val="0070C0"/>
              </a:buClr>
              <a:buFont typeface="Wingdings 3" panose="05040102010807070707" pitchFamily="18" charset="2"/>
              <a:buChar char=""/>
            </a:pPr>
            <a:r>
              <a:rPr lang="en-US" sz="2050" dirty="0"/>
              <a:t>Note these patterns for the table of the first 20 elements, on page 36:</a:t>
            </a:r>
          </a:p>
          <a:p>
            <a:pPr marL="620713" indent="-252413">
              <a:buClr>
                <a:srgbClr val="0070C0"/>
              </a:buClr>
              <a:buFont typeface="Wingdings" panose="05000000000000000000" pitchFamily="2" charset="2"/>
              <a:buChar char="§"/>
            </a:pPr>
            <a:r>
              <a:rPr lang="en-US" sz="2050" dirty="0" smtClean="0"/>
              <a:t>The </a:t>
            </a:r>
            <a:r>
              <a:rPr lang="en-US" sz="2050" b="1" dirty="0"/>
              <a:t>period number </a:t>
            </a:r>
            <a:r>
              <a:rPr lang="en-US" sz="2050" dirty="0"/>
              <a:t>tells you how many shells there are.</a:t>
            </a:r>
          </a:p>
          <a:p>
            <a:pPr marL="620713" indent="-252413">
              <a:buClr>
                <a:srgbClr val="0070C0"/>
              </a:buClr>
              <a:buFont typeface="Wingdings" panose="05000000000000000000" pitchFamily="2" charset="2"/>
              <a:buChar char="§"/>
            </a:pPr>
            <a:r>
              <a:rPr lang="en-US" sz="2050" dirty="0" smtClean="0"/>
              <a:t>All </a:t>
            </a:r>
            <a:r>
              <a:rPr lang="en-US" sz="2050" dirty="0"/>
              <a:t>the elements in a group have the same number of electrons in </a:t>
            </a:r>
            <a:r>
              <a:rPr lang="en-US" sz="2050" dirty="0" smtClean="0"/>
              <a:t>their outer </a:t>
            </a:r>
            <a:r>
              <a:rPr lang="en-US" sz="2050" dirty="0"/>
              <a:t>shells. So Group I elements have 1, Group II have 2, and so </a:t>
            </a:r>
            <a:r>
              <a:rPr lang="en-US" sz="2050" dirty="0" smtClean="0"/>
              <a:t>on. These </a:t>
            </a:r>
            <a:r>
              <a:rPr lang="en-US" sz="2050" dirty="0"/>
              <a:t>outer-shell electrons are also called the </a:t>
            </a:r>
            <a:r>
              <a:rPr lang="en-US" sz="2050" dirty="0" err="1"/>
              <a:t>valency</a:t>
            </a:r>
            <a:r>
              <a:rPr lang="en-US" sz="2050" dirty="0"/>
              <a:t> electrons.</a:t>
            </a:r>
          </a:p>
          <a:p>
            <a:pPr marL="620713" indent="-252413">
              <a:buClr>
                <a:srgbClr val="0070C0"/>
              </a:buClr>
              <a:buFont typeface="Wingdings" panose="05000000000000000000" pitchFamily="2" charset="2"/>
              <a:buChar char="§"/>
            </a:pPr>
            <a:r>
              <a:rPr lang="en-US" sz="2050" dirty="0" smtClean="0"/>
              <a:t>The </a:t>
            </a:r>
            <a:r>
              <a:rPr lang="en-US" sz="2050" b="1" dirty="0"/>
              <a:t>group number </a:t>
            </a:r>
            <a:r>
              <a:rPr lang="en-US" sz="2050" dirty="0"/>
              <a:t>is the same as the number of outer-shell </a:t>
            </a:r>
            <a:r>
              <a:rPr lang="en-US" sz="2050" dirty="0" smtClean="0"/>
              <a:t>electrons, except </a:t>
            </a:r>
            <a:r>
              <a:rPr lang="en-US" sz="2050" dirty="0"/>
              <a:t>for Group 0.</a:t>
            </a:r>
          </a:p>
          <a:p>
            <a:pPr marL="620713" indent="-252413">
              <a:buClr>
                <a:srgbClr val="0070C0"/>
              </a:buClr>
              <a:buFont typeface="Wingdings" panose="05000000000000000000" pitchFamily="2" charset="2"/>
              <a:buChar char="§"/>
            </a:pPr>
            <a:r>
              <a:rPr lang="en-US" sz="2050" dirty="0" smtClean="0"/>
              <a:t>The </a:t>
            </a:r>
            <a:r>
              <a:rPr lang="en-US" sz="2050" dirty="0" err="1"/>
              <a:t>valency</a:t>
            </a:r>
            <a:r>
              <a:rPr lang="en-US" sz="2050" dirty="0"/>
              <a:t> electrons dictate how an element reacts. So the </a:t>
            </a:r>
            <a:r>
              <a:rPr lang="en-US" sz="2050" dirty="0" smtClean="0"/>
              <a:t>elements in </a:t>
            </a:r>
            <a:r>
              <a:rPr lang="en-US" sz="2050" dirty="0"/>
              <a:t>Group </a:t>
            </a:r>
            <a:r>
              <a:rPr lang="en-US" sz="2050" dirty="0" smtClean="0"/>
              <a:t>I </a:t>
            </a:r>
            <a:r>
              <a:rPr lang="en-US" sz="2050" dirty="0"/>
              <a:t>all have similar reactions, for example.</a:t>
            </a:r>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36</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8440" t="8333"/>
          <a:stretch/>
        </p:blipFill>
        <p:spPr>
          <a:xfrm>
            <a:off x="5940116" y="1147791"/>
            <a:ext cx="2855476" cy="2230808"/>
          </a:xfrm>
          <a:prstGeom prst="rect">
            <a:avLst/>
          </a:prstGeom>
        </p:spPr>
      </p:pic>
      <p:sp>
        <p:nvSpPr>
          <p:cNvPr id="3" name="Rectangle 2"/>
          <p:cNvSpPr/>
          <p:nvPr/>
        </p:nvSpPr>
        <p:spPr>
          <a:xfrm>
            <a:off x="5940116" y="3429000"/>
            <a:ext cx="2855476" cy="2031325"/>
          </a:xfrm>
          <a:prstGeom prst="rect">
            <a:avLst/>
          </a:prstGeom>
        </p:spPr>
        <p:txBody>
          <a:bodyPr wrap="square">
            <a:spAutoFit/>
          </a:bodyPr>
          <a:lstStyle/>
          <a:p>
            <a:r>
              <a:rPr lang="en-US" dirty="0">
                <a:latin typeface="FrutigerLTStd-Light"/>
              </a:rPr>
              <a:t>Sodium reacts with water to </a:t>
            </a:r>
            <a:r>
              <a:rPr lang="en-US" dirty="0" smtClean="0">
                <a:latin typeface="FrutigerLTStd-Light"/>
              </a:rPr>
              <a:t>give an </a:t>
            </a:r>
            <a:r>
              <a:rPr lang="en-US" dirty="0">
                <a:latin typeface="FrutigerLTStd-Light"/>
              </a:rPr>
              <a:t>alkaline solution. The other Group </a:t>
            </a:r>
            <a:r>
              <a:rPr lang="en-US" dirty="0" smtClean="0">
                <a:latin typeface="FrutigerLTStd-Light"/>
              </a:rPr>
              <a:t>I metals </a:t>
            </a:r>
            <a:r>
              <a:rPr lang="en-US" dirty="0">
                <a:latin typeface="FrutigerLTStd-Light"/>
              </a:rPr>
              <a:t>react in a similar way – </a:t>
            </a:r>
            <a:r>
              <a:rPr lang="en-US" dirty="0" smtClean="0">
                <a:latin typeface="FrutigerLTStd-Light"/>
              </a:rPr>
              <a:t>because their </a:t>
            </a:r>
            <a:r>
              <a:rPr lang="en-US" dirty="0">
                <a:latin typeface="FrutigerLTStd-Light"/>
              </a:rPr>
              <a:t>atoms all have one outer electron.</a:t>
            </a:r>
            <a:endParaRPr lang="en-GB" dirty="0"/>
          </a:p>
        </p:txBody>
      </p:sp>
      <p:sp>
        <p:nvSpPr>
          <p:cNvPr id="7" name="TextBox 6">
            <a:hlinkClick r:id="rId4"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2506702669"/>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3.4 – How Electrons Are Arranged</a:t>
            </a:r>
            <a:endParaRPr lang="en-GB" sz="4000" b="1" dirty="0" smtClean="0"/>
          </a:p>
        </p:txBody>
      </p:sp>
      <p:sp>
        <p:nvSpPr>
          <p:cNvPr id="34" name="Rectangle 33"/>
          <p:cNvSpPr/>
          <p:nvPr/>
        </p:nvSpPr>
        <p:spPr>
          <a:xfrm>
            <a:off x="251519" y="1115329"/>
            <a:ext cx="8568953" cy="5455340"/>
          </a:xfrm>
          <a:prstGeom prst="rect">
            <a:avLst/>
          </a:prstGeom>
        </p:spPr>
        <p:txBody>
          <a:bodyPr wrap="square">
            <a:spAutoFit/>
          </a:bodyPr>
          <a:lstStyle/>
          <a:p>
            <a:pPr>
              <a:buClr>
                <a:srgbClr val="0070C0"/>
              </a:buClr>
            </a:pPr>
            <a:r>
              <a:rPr lang="en-US" sz="2050" b="1" dirty="0">
                <a:solidFill>
                  <a:srgbClr val="C00000"/>
                </a:solidFill>
              </a:rPr>
              <a:t>Group O, a special group</a:t>
            </a:r>
          </a:p>
          <a:p>
            <a:pPr marL="355600" indent="-355600">
              <a:buClr>
                <a:srgbClr val="0070C0"/>
              </a:buClr>
              <a:buFont typeface="Wingdings 3" panose="05040102010807070707" pitchFamily="18" charset="2"/>
              <a:buChar char=""/>
            </a:pPr>
            <a:r>
              <a:rPr lang="en-US" sz="2050" dirty="0" smtClean="0"/>
              <a:t>The </a:t>
            </a:r>
            <a:r>
              <a:rPr lang="en-US" sz="2050" dirty="0"/>
              <a:t>elements in Group 0 have a very stable arrangement of electrons.</a:t>
            </a:r>
          </a:p>
          <a:p>
            <a:pPr marL="355600" indent="-355600">
              <a:buClr>
                <a:srgbClr val="0070C0"/>
              </a:buClr>
              <a:buFont typeface="Wingdings 3" panose="05040102010807070707" pitchFamily="18" charset="2"/>
              <a:buChar char=""/>
            </a:pPr>
            <a:r>
              <a:rPr lang="en-US" sz="2050" dirty="0"/>
              <a:t>Their atoms all have </a:t>
            </a:r>
            <a:r>
              <a:rPr lang="en-US" sz="2050" b="1" dirty="0"/>
              <a:t>8 outer-shell electrons</a:t>
            </a:r>
            <a:r>
              <a:rPr lang="en-US" sz="2050" dirty="0"/>
              <a:t>, except for helium, </a:t>
            </a:r>
            <a:r>
              <a:rPr lang="en-US" sz="2050" dirty="0" smtClean="0"/>
              <a:t>which has </a:t>
            </a:r>
            <a:r>
              <a:rPr lang="en-US" sz="2050" b="1" dirty="0"/>
              <a:t>2</a:t>
            </a:r>
            <a:r>
              <a:rPr lang="en-US" sz="2050" dirty="0"/>
              <a:t>. (It has only one shell</a:t>
            </a:r>
            <a:r>
              <a:rPr lang="en-US" sz="2050" dirty="0" smtClean="0"/>
              <a:t>.)</a:t>
            </a:r>
          </a:p>
          <a:p>
            <a:pPr marL="355600" indent="-355600">
              <a:buClr>
                <a:srgbClr val="0070C0"/>
              </a:buClr>
              <a:buFont typeface="Wingdings 3" panose="05040102010807070707" pitchFamily="18" charset="2"/>
              <a:buChar char=""/>
            </a:pPr>
            <a:endParaRPr lang="en-US" sz="2050" dirty="0"/>
          </a:p>
          <a:p>
            <a:pPr marL="355600" indent="-355600">
              <a:buClr>
                <a:srgbClr val="0070C0"/>
              </a:buClr>
              <a:buFont typeface="Wingdings 3" panose="05040102010807070707" pitchFamily="18" charset="2"/>
              <a:buChar char=""/>
            </a:pPr>
            <a:endParaRPr lang="en-US" sz="2050" dirty="0" smtClean="0"/>
          </a:p>
          <a:p>
            <a:pPr marL="355600" indent="-355600">
              <a:buClr>
                <a:srgbClr val="0070C0"/>
              </a:buClr>
              <a:buFont typeface="Wingdings 3" panose="05040102010807070707" pitchFamily="18" charset="2"/>
              <a:buChar char=""/>
            </a:pPr>
            <a:endParaRPr lang="en-US" sz="2050" dirty="0"/>
          </a:p>
          <a:p>
            <a:pPr marL="355600" indent="-355600">
              <a:buClr>
                <a:srgbClr val="0070C0"/>
              </a:buClr>
              <a:buFont typeface="Wingdings 3" panose="05040102010807070707" pitchFamily="18" charset="2"/>
              <a:buChar char=""/>
            </a:pPr>
            <a:endParaRPr lang="en-US" sz="2050" dirty="0" smtClean="0"/>
          </a:p>
          <a:p>
            <a:pPr marL="355600" indent="-355600">
              <a:buClr>
                <a:srgbClr val="0070C0"/>
              </a:buClr>
              <a:buFont typeface="Wingdings 3" panose="05040102010807070707" pitchFamily="18" charset="2"/>
              <a:buChar char=""/>
            </a:pPr>
            <a:endParaRPr lang="en-US" sz="2050" dirty="0"/>
          </a:p>
          <a:p>
            <a:pPr marL="355600" indent="-355600">
              <a:buClr>
                <a:srgbClr val="0070C0"/>
              </a:buClr>
              <a:buFont typeface="Wingdings 3" panose="05040102010807070707" pitchFamily="18" charset="2"/>
              <a:buChar char=""/>
            </a:pPr>
            <a:endParaRPr lang="en-US" sz="2050" dirty="0" smtClean="0"/>
          </a:p>
          <a:p>
            <a:pPr marL="355600" indent="-355600">
              <a:buClr>
                <a:srgbClr val="0070C0"/>
              </a:buClr>
              <a:buFont typeface="Wingdings 3" panose="05040102010807070707" pitchFamily="18" charset="2"/>
              <a:buChar char=""/>
            </a:pPr>
            <a:endParaRPr lang="en-US" sz="2050" dirty="0"/>
          </a:p>
          <a:p>
            <a:pPr marL="355600" indent="-355600">
              <a:buClr>
                <a:srgbClr val="0070C0"/>
              </a:buClr>
              <a:buFont typeface="Wingdings 3" panose="05040102010807070707" pitchFamily="18" charset="2"/>
              <a:buChar char=""/>
            </a:pPr>
            <a:endParaRPr lang="en-US" sz="2050" dirty="0" smtClean="0"/>
          </a:p>
          <a:p>
            <a:pPr marL="355600" indent="-355600">
              <a:buClr>
                <a:srgbClr val="0070C0"/>
              </a:buClr>
              <a:buFont typeface="Wingdings 3" panose="05040102010807070707" pitchFamily="18" charset="2"/>
              <a:buChar char=""/>
            </a:pPr>
            <a:endParaRPr lang="en-US" sz="2050" dirty="0" smtClean="0"/>
          </a:p>
          <a:p>
            <a:pPr marL="355600" indent="-355600">
              <a:buClr>
                <a:srgbClr val="0070C0"/>
              </a:buClr>
              <a:buFont typeface="Wingdings 3" panose="05040102010807070707" pitchFamily="18" charset="2"/>
              <a:buChar char=""/>
            </a:pPr>
            <a:endParaRPr lang="en-US" sz="2050" dirty="0"/>
          </a:p>
          <a:p>
            <a:pPr marL="355600" indent="-355600">
              <a:buClr>
                <a:srgbClr val="0070C0"/>
              </a:buClr>
              <a:buFont typeface="Wingdings 3" panose="05040102010807070707" pitchFamily="18" charset="2"/>
              <a:buChar char=""/>
            </a:pPr>
            <a:r>
              <a:rPr lang="en-US" sz="2050" dirty="0"/>
              <a:t>This stable arrangement of electrons has a very important result: it </a:t>
            </a:r>
            <a:r>
              <a:rPr lang="en-US" sz="2050" dirty="0" smtClean="0"/>
              <a:t>makes the </a:t>
            </a:r>
            <a:r>
              <a:rPr lang="en-US" sz="2050" dirty="0"/>
              <a:t>Group 0 elements </a:t>
            </a:r>
            <a:r>
              <a:rPr lang="en-US" sz="2050" b="1" dirty="0"/>
              <a:t>unreactive</a:t>
            </a:r>
            <a:r>
              <a:rPr lang="en-US" sz="2050" dirty="0"/>
              <a:t>.</a:t>
            </a:r>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37</a:t>
            </a:r>
            <a:endParaRPr lang="en-GB" sz="96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43608" y="2770911"/>
            <a:ext cx="7272808" cy="2170257"/>
          </a:xfrm>
          <a:prstGeom prst="rect">
            <a:avLst/>
          </a:prstGeom>
        </p:spPr>
      </p:pic>
      <p:sp>
        <p:nvSpPr>
          <p:cNvPr id="5" name="Rectangle 4"/>
          <p:cNvSpPr/>
          <p:nvPr/>
        </p:nvSpPr>
        <p:spPr>
          <a:xfrm>
            <a:off x="467544" y="4953942"/>
            <a:ext cx="2232248" cy="923330"/>
          </a:xfrm>
          <a:prstGeom prst="rect">
            <a:avLst/>
          </a:prstGeom>
        </p:spPr>
        <p:txBody>
          <a:bodyPr wrap="square">
            <a:spAutoFit/>
          </a:bodyPr>
          <a:lstStyle/>
          <a:p>
            <a:pPr algn="ctr"/>
            <a:r>
              <a:rPr lang="en-GB" dirty="0">
                <a:latin typeface="FrutigerLTStd-Light"/>
              </a:rPr>
              <a:t>helium </a:t>
            </a:r>
            <a:r>
              <a:rPr lang="en-GB" dirty="0" smtClean="0">
                <a:latin typeface="FrutigerLTStd-Light"/>
              </a:rPr>
              <a:t>atom </a:t>
            </a:r>
            <a:r>
              <a:rPr lang="en-US" dirty="0" smtClean="0">
                <a:latin typeface="FrutigerLTStd-Light"/>
              </a:rPr>
              <a:t>full </a:t>
            </a:r>
            <a:r>
              <a:rPr lang="en-US" dirty="0">
                <a:latin typeface="FrutigerLTStd-Light"/>
              </a:rPr>
              <a:t>outer shell of 2 </a:t>
            </a:r>
            <a:r>
              <a:rPr lang="en-US" dirty="0" smtClean="0">
                <a:latin typeface="FrutigerLTStd-Light"/>
              </a:rPr>
              <a:t>electrons </a:t>
            </a:r>
            <a:r>
              <a:rPr lang="en-GB" b="1" dirty="0" smtClean="0">
                <a:latin typeface="FrutigerLTStd-Bold"/>
              </a:rPr>
              <a:t>stable</a:t>
            </a:r>
            <a:endParaRPr lang="en-GB" dirty="0"/>
          </a:p>
        </p:txBody>
      </p:sp>
      <p:sp>
        <p:nvSpPr>
          <p:cNvPr id="10" name="Rectangle 9"/>
          <p:cNvSpPr/>
          <p:nvPr/>
        </p:nvSpPr>
        <p:spPr>
          <a:xfrm>
            <a:off x="2915817" y="4953942"/>
            <a:ext cx="2664295" cy="923330"/>
          </a:xfrm>
          <a:prstGeom prst="rect">
            <a:avLst/>
          </a:prstGeom>
        </p:spPr>
        <p:txBody>
          <a:bodyPr wrap="square">
            <a:spAutoFit/>
          </a:bodyPr>
          <a:lstStyle/>
          <a:p>
            <a:pPr algn="ctr"/>
            <a:r>
              <a:rPr lang="en-US" dirty="0">
                <a:latin typeface="FrutigerLTStd-Light"/>
              </a:rPr>
              <a:t>neon </a:t>
            </a:r>
            <a:r>
              <a:rPr lang="en-US" dirty="0" smtClean="0">
                <a:latin typeface="FrutigerLTStd-Light"/>
              </a:rPr>
              <a:t>atom full </a:t>
            </a:r>
            <a:r>
              <a:rPr lang="en-US" dirty="0">
                <a:latin typeface="FrutigerLTStd-Light"/>
              </a:rPr>
              <a:t>outer shell of 8 </a:t>
            </a:r>
            <a:r>
              <a:rPr lang="en-US" dirty="0" smtClean="0">
                <a:latin typeface="FrutigerLTStd-Light"/>
              </a:rPr>
              <a:t>electrons </a:t>
            </a:r>
            <a:r>
              <a:rPr lang="en-US" b="1" dirty="0" smtClean="0">
                <a:latin typeface="FrutigerLTStd-Light"/>
              </a:rPr>
              <a:t>stable</a:t>
            </a:r>
            <a:endParaRPr lang="en-GB" b="1" dirty="0"/>
          </a:p>
        </p:txBody>
      </p:sp>
      <p:sp>
        <p:nvSpPr>
          <p:cNvPr id="11" name="Rectangle 10"/>
          <p:cNvSpPr/>
          <p:nvPr/>
        </p:nvSpPr>
        <p:spPr>
          <a:xfrm>
            <a:off x="5796136" y="4953942"/>
            <a:ext cx="2520280" cy="923330"/>
          </a:xfrm>
          <a:prstGeom prst="rect">
            <a:avLst/>
          </a:prstGeom>
        </p:spPr>
        <p:txBody>
          <a:bodyPr wrap="square">
            <a:spAutoFit/>
          </a:bodyPr>
          <a:lstStyle/>
          <a:p>
            <a:pPr algn="ctr"/>
            <a:r>
              <a:rPr lang="en-US" dirty="0">
                <a:latin typeface="FrutigerLTStd-Light"/>
              </a:rPr>
              <a:t>argon </a:t>
            </a:r>
            <a:r>
              <a:rPr lang="en-US" dirty="0" smtClean="0">
                <a:latin typeface="FrutigerLTStd-Light"/>
              </a:rPr>
              <a:t>atom outer </a:t>
            </a:r>
            <a:r>
              <a:rPr lang="en-US" dirty="0">
                <a:latin typeface="FrutigerLTStd-Light"/>
              </a:rPr>
              <a:t>shell of 8 electrons</a:t>
            </a:r>
          </a:p>
          <a:p>
            <a:pPr algn="ctr"/>
            <a:r>
              <a:rPr lang="en-US" dirty="0">
                <a:latin typeface="FrutigerLTStd-Light"/>
              </a:rPr>
              <a:t>stable</a:t>
            </a:r>
            <a:endParaRPr lang="en-GB" dirty="0"/>
          </a:p>
        </p:txBody>
      </p:sp>
      <p:sp>
        <p:nvSpPr>
          <p:cNvPr id="12" name="TextBox 11">
            <a:hlinkClick r:id="rId4"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4234344031"/>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3.4 – How Electrons Are Arranged</a:t>
            </a:r>
            <a:endParaRPr lang="en-GB" sz="4000" b="1" dirty="0" smtClean="0"/>
          </a:p>
        </p:txBody>
      </p:sp>
      <p:sp>
        <p:nvSpPr>
          <p:cNvPr id="34" name="Rectangle 33"/>
          <p:cNvSpPr/>
          <p:nvPr/>
        </p:nvSpPr>
        <p:spPr>
          <a:xfrm>
            <a:off x="251519" y="1115329"/>
            <a:ext cx="6480721" cy="5455340"/>
          </a:xfrm>
          <a:prstGeom prst="rect">
            <a:avLst/>
          </a:prstGeom>
        </p:spPr>
        <p:txBody>
          <a:bodyPr wrap="square">
            <a:spAutoFit/>
          </a:bodyPr>
          <a:lstStyle/>
          <a:p>
            <a:pPr>
              <a:buClr>
                <a:srgbClr val="0070C0"/>
              </a:buClr>
            </a:pPr>
            <a:r>
              <a:rPr lang="en-US" sz="2050" b="1" dirty="0" smtClean="0">
                <a:solidFill>
                  <a:srgbClr val="C00000"/>
                </a:solidFill>
              </a:rPr>
              <a:t>The </a:t>
            </a:r>
            <a:r>
              <a:rPr lang="en-US" sz="2050" b="1" dirty="0">
                <a:solidFill>
                  <a:srgbClr val="C00000"/>
                </a:solidFill>
              </a:rPr>
              <a:t>elements after calcium</a:t>
            </a:r>
          </a:p>
          <a:p>
            <a:pPr marL="355600" indent="-355600">
              <a:buClr>
                <a:srgbClr val="0070C0"/>
              </a:buClr>
              <a:buFont typeface="Wingdings 3" panose="05040102010807070707" pitchFamily="18" charset="2"/>
              <a:buChar char=""/>
            </a:pPr>
            <a:r>
              <a:rPr lang="en-US" sz="2050" dirty="0"/>
              <a:t>After the 20th element, calcium, the electron shells fill in a more </a:t>
            </a:r>
            <a:r>
              <a:rPr lang="en-US" sz="2050" dirty="0" smtClean="0"/>
              <a:t>complex order</a:t>
            </a:r>
            <a:r>
              <a:rPr lang="en-US" sz="2050" dirty="0"/>
              <a:t>. But you should be able to answer questions about </a:t>
            </a:r>
            <a:r>
              <a:rPr lang="en-US" sz="2050" dirty="0" smtClean="0"/>
              <a:t>electron distribution </a:t>
            </a:r>
            <a:r>
              <a:rPr lang="en-US" sz="2050" dirty="0"/>
              <a:t>for later elements, if you remember the points above.</a:t>
            </a:r>
          </a:p>
          <a:p>
            <a:pPr marL="355600" indent="-355600">
              <a:buClr>
                <a:srgbClr val="0070C0"/>
              </a:buClr>
              <a:buFont typeface="Wingdings 3" panose="05040102010807070707" pitchFamily="18" charset="2"/>
              <a:buChar char=""/>
            </a:pPr>
            <a:r>
              <a:rPr lang="en-US" sz="2050" b="1" i="1" dirty="0" smtClean="0"/>
              <a:t>Example:</a:t>
            </a:r>
            <a:r>
              <a:rPr lang="en-US" sz="2050" dirty="0" smtClean="0"/>
              <a:t> </a:t>
            </a:r>
            <a:r>
              <a:rPr lang="en-US" sz="2050" dirty="0"/>
              <a:t>The element rubidium, </a:t>
            </a:r>
            <a:r>
              <a:rPr lang="en-US" sz="2050" dirty="0" err="1"/>
              <a:t>Rb</a:t>
            </a:r>
            <a:r>
              <a:rPr lang="en-US" sz="2050" dirty="0"/>
              <a:t>, is the 37th element in the </a:t>
            </a:r>
            <a:r>
              <a:rPr lang="en-US" sz="2050" dirty="0" smtClean="0"/>
              <a:t>Periodic Table</a:t>
            </a:r>
            <a:r>
              <a:rPr lang="en-US" sz="2050" dirty="0"/>
              <a:t>. It is in Group I, Period 5. Its proton number is 37. What is </a:t>
            </a:r>
            <a:r>
              <a:rPr lang="en-US" sz="2050" dirty="0" smtClean="0"/>
              <a:t>its electron </a:t>
            </a:r>
            <a:r>
              <a:rPr lang="en-US" sz="2050" dirty="0"/>
              <a:t>distribution?</a:t>
            </a:r>
          </a:p>
          <a:p>
            <a:pPr marL="723900" indent="-355600">
              <a:buClr>
                <a:srgbClr val="0070C0"/>
              </a:buClr>
              <a:buFont typeface="Wingdings" panose="05000000000000000000" pitchFamily="2" charset="2"/>
              <a:buChar char="Ø"/>
            </a:pPr>
            <a:r>
              <a:rPr lang="en-US" sz="2050" i="1" dirty="0"/>
              <a:t>Group I </a:t>
            </a:r>
            <a:r>
              <a:rPr lang="en-US" sz="2050" dirty="0"/>
              <a:t>tells you there is 1 electron in the outer shell.</a:t>
            </a:r>
          </a:p>
          <a:p>
            <a:pPr marL="723900" indent="-355600">
              <a:buClr>
                <a:srgbClr val="0070C0"/>
              </a:buClr>
              <a:buFont typeface="Wingdings" panose="05000000000000000000" pitchFamily="2" charset="2"/>
              <a:buChar char="Ø"/>
            </a:pPr>
            <a:r>
              <a:rPr lang="en-US" sz="2050" i="1" dirty="0"/>
              <a:t>Period 5 </a:t>
            </a:r>
            <a:r>
              <a:rPr lang="en-US" sz="2050" dirty="0"/>
              <a:t>tells you there are five shells.</a:t>
            </a:r>
          </a:p>
          <a:p>
            <a:pPr marL="723900" indent="-355600">
              <a:buClr>
                <a:srgbClr val="0070C0"/>
              </a:buClr>
              <a:buFont typeface="Wingdings" panose="05000000000000000000" pitchFamily="2" charset="2"/>
              <a:buChar char="Ø"/>
            </a:pPr>
            <a:r>
              <a:rPr lang="en-US" sz="2050" dirty="0"/>
              <a:t>The proton number is 37, so there are also 37 electrons.</a:t>
            </a:r>
          </a:p>
          <a:p>
            <a:pPr marL="723900" indent="-355600">
              <a:buClr>
                <a:srgbClr val="0070C0"/>
              </a:buClr>
              <a:buFont typeface="Wingdings" panose="05000000000000000000" pitchFamily="2" charset="2"/>
              <a:buChar char="Ø"/>
            </a:pPr>
            <a:r>
              <a:rPr lang="en-US" sz="2050" dirty="0"/>
              <a:t>The third shell holds 18 electrons, when full.</a:t>
            </a:r>
          </a:p>
          <a:p>
            <a:pPr marL="355600" indent="-355600">
              <a:buClr>
                <a:srgbClr val="0070C0"/>
              </a:buClr>
              <a:buFont typeface="Wingdings 3" panose="05040102010807070707" pitchFamily="18" charset="2"/>
              <a:buChar char=""/>
            </a:pPr>
            <a:r>
              <a:rPr lang="en-US" sz="2050" dirty="0"/>
              <a:t>So the electron distribution for rubidium is: </a:t>
            </a:r>
            <a:r>
              <a:rPr lang="en-US" sz="2050" b="1" dirty="0" smtClean="0"/>
              <a:t>2+8+18+8+1</a:t>
            </a:r>
            <a:r>
              <a:rPr lang="en-US" sz="2050" b="1" dirty="0"/>
              <a:t>.</a:t>
            </a:r>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37</a:t>
            </a:r>
            <a:endParaRPr lang="en-GB" sz="960" b="1" dirty="0">
              <a:latin typeface="Arial" panose="020B0604020202020204" pitchFamily="34" charset="0"/>
              <a:cs typeface="Arial" panose="020B0604020202020204" pitchFamily="34" charset="0"/>
            </a:endParaRPr>
          </a:p>
        </p:txBody>
      </p:sp>
      <p:sp>
        <p:nvSpPr>
          <p:cNvPr id="12" name="Rectangle 11"/>
          <p:cNvSpPr/>
          <p:nvPr/>
        </p:nvSpPr>
        <p:spPr>
          <a:xfrm>
            <a:off x="6732240" y="1268760"/>
            <a:ext cx="2069975" cy="4708981"/>
          </a:xfrm>
          <a:prstGeom prst="rect">
            <a:avLst/>
          </a:prstGeom>
          <a:solidFill>
            <a:srgbClr val="C1D6FF"/>
          </a:solidFill>
          <a:ln w="57150">
            <a:solidFill>
              <a:srgbClr val="002060"/>
            </a:solidFill>
          </a:ln>
        </p:spPr>
        <p:txBody>
          <a:bodyPr wrap="square">
            <a:spAutoFit/>
          </a:bodyPr>
          <a:lstStyle/>
          <a:p>
            <a:pPr>
              <a:buClr>
                <a:srgbClr val="C00000"/>
              </a:buClr>
            </a:pPr>
            <a:r>
              <a:rPr lang="en-US" sz="2000" b="1" dirty="0" smtClean="0">
                <a:solidFill>
                  <a:srgbClr val="0070C0"/>
                </a:solidFill>
                <a:latin typeface="FrutigerLTStd-Light"/>
              </a:rPr>
              <a:t>They </a:t>
            </a:r>
            <a:r>
              <a:rPr lang="en-US" sz="2000" b="1" dirty="0">
                <a:solidFill>
                  <a:srgbClr val="0070C0"/>
                </a:solidFill>
                <a:latin typeface="FrutigerLTStd-Light"/>
              </a:rPr>
              <a:t>all </a:t>
            </a:r>
            <a:r>
              <a:rPr lang="en-US" sz="2000" b="1" dirty="0" smtClean="0">
                <a:solidFill>
                  <a:srgbClr val="0070C0"/>
                </a:solidFill>
                <a:latin typeface="FrutigerLTStd-Light"/>
              </a:rPr>
              <a:t/>
            </a:r>
            <a:br>
              <a:rPr lang="en-US" sz="2000" b="1" dirty="0" smtClean="0">
                <a:solidFill>
                  <a:srgbClr val="0070C0"/>
                </a:solidFill>
                <a:latin typeface="FrutigerLTStd-Light"/>
              </a:rPr>
            </a:br>
            <a:r>
              <a:rPr lang="en-US" sz="2000" b="1" dirty="0" smtClean="0">
                <a:solidFill>
                  <a:srgbClr val="0070C0"/>
                </a:solidFill>
                <a:latin typeface="FrutigerLTStd-Light"/>
              </a:rPr>
              <a:t>mean </a:t>
            </a:r>
            <a:r>
              <a:rPr lang="en-US" sz="2000" b="1" dirty="0">
                <a:solidFill>
                  <a:srgbClr val="0070C0"/>
                </a:solidFill>
                <a:latin typeface="FrutigerLTStd-Light"/>
              </a:rPr>
              <a:t>the </a:t>
            </a:r>
            <a:r>
              <a:rPr lang="en-US" sz="2000" b="1" dirty="0" smtClean="0">
                <a:solidFill>
                  <a:srgbClr val="0070C0"/>
                </a:solidFill>
                <a:latin typeface="FrutigerLTStd-Light"/>
              </a:rPr>
              <a:t>same…</a:t>
            </a:r>
            <a:endParaRPr lang="en-US" sz="2000" b="1" dirty="0">
              <a:solidFill>
                <a:srgbClr val="0070C0"/>
              </a:solidFill>
              <a:latin typeface="FrutigerLTStd-Light"/>
            </a:endParaRPr>
          </a:p>
          <a:p>
            <a:pPr>
              <a:buClr>
                <a:srgbClr val="C00000"/>
              </a:buClr>
            </a:pPr>
            <a:r>
              <a:rPr lang="en-US" sz="2000" dirty="0">
                <a:solidFill>
                  <a:srgbClr val="000000"/>
                </a:solidFill>
                <a:latin typeface="FrutigerLTStd-Light"/>
              </a:rPr>
              <a:t>The terms</a:t>
            </a:r>
          </a:p>
          <a:p>
            <a:pPr marL="361950" indent="-323850">
              <a:buClr>
                <a:srgbClr val="C00000"/>
              </a:buClr>
              <a:buFont typeface="+mj-lt"/>
              <a:buAutoNum type="romanUcPeriod"/>
            </a:pPr>
            <a:r>
              <a:rPr lang="en-US" sz="2000" dirty="0">
                <a:solidFill>
                  <a:srgbClr val="000000"/>
                </a:solidFill>
                <a:latin typeface="FrutigerLTStd-Light"/>
              </a:rPr>
              <a:t>electron arrangement</a:t>
            </a:r>
          </a:p>
          <a:p>
            <a:pPr marL="361950" indent="-323850">
              <a:buClr>
                <a:srgbClr val="C00000"/>
              </a:buClr>
              <a:buFont typeface="+mj-lt"/>
              <a:buAutoNum type="romanUcPeriod"/>
            </a:pPr>
            <a:r>
              <a:rPr lang="en-US" sz="2000" dirty="0">
                <a:solidFill>
                  <a:srgbClr val="000000"/>
                </a:solidFill>
                <a:latin typeface="FrutigerLTStd-Light"/>
              </a:rPr>
              <a:t>electron distribution</a:t>
            </a:r>
          </a:p>
          <a:p>
            <a:pPr marL="361950" indent="-323850">
              <a:buClr>
                <a:srgbClr val="C00000"/>
              </a:buClr>
              <a:buFont typeface="+mj-lt"/>
              <a:buAutoNum type="romanUcPeriod"/>
            </a:pPr>
            <a:r>
              <a:rPr lang="en-US" sz="2000" dirty="0">
                <a:solidFill>
                  <a:srgbClr val="000000"/>
                </a:solidFill>
                <a:latin typeface="FrutigerLTStd-Light"/>
              </a:rPr>
              <a:t>electronic configuration</a:t>
            </a:r>
          </a:p>
          <a:p>
            <a:pPr>
              <a:buClr>
                <a:srgbClr val="C00000"/>
              </a:buClr>
            </a:pPr>
            <a:r>
              <a:rPr lang="en-US" sz="2000" dirty="0">
                <a:solidFill>
                  <a:srgbClr val="000000"/>
                </a:solidFill>
                <a:latin typeface="FrutigerLTStd-Light"/>
              </a:rPr>
              <a:t>all mean the same thing: how </a:t>
            </a:r>
            <a:r>
              <a:rPr lang="en-US" sz="2000" dirty="0" smtClean="0">
                <a:solidFill>
                  <a:srgbClr val="000000"/>
                </a:solidFill>
                <a:latin typeface="FrutigerLTStd-Light"/>
              </a:rPr>
              <a:t>the electrons </a:t>
            </a:r>
            <a:r>
              <a:rPr lang="en-US" sz="2000" dirty="0">
                <a:solidFill>
                  <a:srgbClr val="000000"/>
                </a:solidFill>
                <a:latin typeface="FrutigerLTStd-Light"/>
              </a:rPr>
              <a:t>are arranged in shells.</a:t>
            </a:r>
            <a:endParaRPr lang="en-GB" sz="2000" dirty="0"/>
          </a:p>
        </p:txBody>
      </p:sp>
      <p:sp>
        <p:nvSpPr>
          <p:cNvPr id="13" name="Oval 12"/>
          <p:cNvSpPr/>
          <p:nvPr/>
        </p:nvSpPr>
        <p:spPr>
          <a:xfrm rot="1078849">
            <a:off x="8320132" y="1005316"/>
            <a:ext cx="637461" cy="612046"/>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smtClean="0">
                <a:latin typeface="Arial" panose="020B0604020202020204" pitchFamily="34" charset="0"/>
                <a:cs typeface="Arial" panose="020B0604020202020204" pitchFamily="34" charset="0"/>
              </a:rPr>
              <a:t>!</a:t>
            </a:r>
            <a:endParaRPr lang="en-GB" sz="2400" b="1" dirty="0">
              <a:latin typeface="Arial" panose="020B0604020202020204" pitchFamily="34" charset="0"/>
              <a:cs typeface="Arial" panose="020B0604020202020204" pitchFamily="34" charset="0"/>
            </a:endParaRPr>
          </a:p>
        </p:txBody>
      </p:sp>
      <p:sp>
        <p:nvSpPr>
          <p:cNvPr id="7" name="TextBox 6">
            <a:hlinkClick r:id="rId3"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1562467849"/>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3.4 </a:t>
            </a:r>
            <a:r>
              <a:rPr lang="en-GB" sz="4000" dirty="0"/>
              <a:t>– </a:t>
            </a:r>
            <a:r>
              <a:rPr lang="en-GB" sz="4000" dirty="0" smtClean="0"/>
              <a:t>How Electrons are Arranged</a:t>
            </a:r>
            <a:endParaRPr lang="en-GB" sz="4000" b="1" dirty="0" smtClean="0"/>
          </a:p>
        </p:txBody>
      </p:sp>
      <p:sp>
        <p:nvSpPr>
          <p:cNvPr id="34" name="Rectangle 33"/>
          <p:cNvSpPr/>
          <p:nvPr/>
        </p:nvSpPr>
        <p:spPr>
          <a:xfrm>
            <a:off x="251520" y="1124744"/>
            <a:ext cx="8568952" cy="5213735"/>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a:pPr>
            <a:r>
              <a:rPr lang="en-US" sz="2560" dirty="0" smtClean="0"/>
              <a:t>One </a:t>
            </a:r>
            <a:r>
              <a:rPr lang="en-US" sz="2560" dirty="0"/>
              <a:t>element has atoms with 13 </a:t>
            </a:r>
            <a:r>
              <a:rPr lang="en-US" sz="2560" dirty="0" smtClean="0"/>
              <a:t>electrons.</a:t>
            </a:r>
            <a:br>
              <a:rPr lang="en-US" sz="2560" dirty="0" smtClean="0"/>
            </a:br>
            <a:r>
              <a:rPr lang="en-US" sz="2560" dirty="0" smtClean="0"/>
              <a:t>a </a:t>
            </a:r>
            <a:r>
              <a:rPr lang="en-US" sz="2560" dirty="0"/>
              <a:t>Draw a diagram to show the electron </a:t>
            </a:r>
            <a:r>
              <a:rPr lang="en-US" sz="2560" dirty="0" smtClean="0"/>
              <a:t>distribution.</a:t>
            </a:r>
            <a:br>
              <a:rPr lang="en-US" sz="2560" dirty="0" smtClean="0"/>
            </a:br>
            <a:r>
              <a:rPr lang="en-US" sz="2560" dirty="0" smtClean="0"/>
              <a:t>b </a:t>
            </a:r>
            <a:r>
              <a:rPr lang="en-US" sz="2560" dirty="0"/>
              <a:t>Write the electron distribution in this form: 2+ </a:t>
            </a:r>
            <a:r>
              <a:rPr lang="en-US" sz="2560" dirty="0" smtClean="0"/>
              <a:t>…</a:t>
            </a:r>
            <a:br>
              <a:rPr lang="en-US" sz="2560" dirty="0" smtClean="0"/>
            </a:br>
            <a:r>
              <a:rPr lang="en-US" sz="2560" dirty="0" smtClean="0"/>
              <a:t>c </a:t>
            </a:r>
            <a:r>
              <a:rPr lang="en-US" sz="2560" dirty="0"/>
              <a:t>Name the element.</a:t>
            </a:r>
          </a:p>
          <a:p>
            <a:pPr marL="457200" indent="-457200">
              <a:buClr>
                <a:srgbClr val="0070C0"/>
              </a:buClr>
              <a:buFont typeface="+mj-lt"/>
              <a:buAutoNum type="arabicPeriod"/>
            </a:pPr>
            <a:r>
              <a:rPr lang="en-US" sz="2560" dirty="0" smtClean="0"/>
              <a:t>The </a:t>
            </a:r>
            <a:r>
              <a:rPr lang="en-US" sz="2560" dirty="0"/>
              <a:t>electron distribution for boron is 213. What is it </a:t>
            </a:r>
            <a:r>
              <a:rPr lang="en-US" sz="2560" dirty="0" smtClean="0"/>
              <a:t>for:</a:t>
            </a:r>
            <a:br>
              <a:rPr lang="en-US" sz="2560" dirty="0" smtClean="0"/>
            </a:br>
            <a:r>
              <a:rPr lang="en-US" sz="2560" b="1" dirty="0" smtClean="0"/>
              <a:t>a</a:t>
            </a:r>
            <a:r>
              <a:rPr lang="en-US" sz="2560" dirty="0" smtClean="0"/>
              <a:t> </a:t>
            </a:r>
            <a:r>
              <a:rPr lang="en-US" sz="2560" dirty="0"/>
              <a:t>lithium? </a:t>
            </a:r>
            <a:r>
              <a:rPr lang="en-US" sz="2560" dirty="0" smtClean="0"/>
              <a:t>	</a:t>
            </a:r>
            <a:r>
              <a:rPr lang="en-US" sz="2560" b="1" dirty="0" smtClean="0"/>
              <a:t>b</a:t>
            </a:r>
            <a:r>
              <a:rPr lang="en-US" sz="2560" dirty="0" smtClean="0"/>
              <a:t> </a:t>
            </a:r>
            <a:r>
              <a:rPr lang="en-US" sz="2560" dirty="0"/>
              <a:t>magnesium? </a:t>
            </a:r>
            <a:r>
              <a:rPr lang="en-US" sz="2560" dirty="0" smtClean="0"/>
              <a:t>	</a:t>
            </a:r>
            <a:r>
              <a:rPr lang="en-US" sz="2560" b="1" dirty="0" smtClean="0"/>
              <a:t>c</a:t>
            </a:r>
            <a:r>
              <a:rPr lang="en-US" sz="2560" dirty="0" smtClean="0"/>
              <a:t> </a:t>
            </a:r>
            <a:r>
              <a:rPr lang="en-US" sz="2560" dirty="0"/>
              <a:t>hydrogen?</a:t>
            </a:r>
          </a:p>
          <a:p>
            <a:pPr marL="457200" indent="-457200">
              <a:buClr>
                <a:srgbClr val="0070C0"/>
              </a:buClr>
              <a:buFont typeface="+mj-lt"/>
              <a:buAutoNum type="arabicPeriod"/>
            </a:pPr>
            <a:r>
              <a:rPr lang="en-US" sz="2560" dirty="0" smtClean="0"/>
              <a:t>An </a:t>
            </a:r>
            <a:r>
              <a:rPr lang="en-US" sz="2560" dirty="0"/>
              <a:t>element has 5 </a:t>
            </a:r>
            <a:r>
              <a:rPr lang="en-US" sz="2560" dirty="0" err="1"/>
              <a:t>valency</a:t>
            </a:r>
            <a:r>
              <a:rPr lang="en-US" sz="2560" dirty="0"/>
              <a:t> electrons. Which group is it in?</a:t>
            </a:r>
          </a:p>
          <a:p>
            <a:pPr marL="457200" indent="-457200">
              <a:buClr>
                <a:srgbClr val="0070C0"/>
              </a:buClr>
              <a:buFont typeface="+mj-lt"/>
              <a:buAutoNum type="arabicPeriod"/>
            </a:pPr>
            <a:r>
              <a:rPr lang="en-US" sz="2560" dirty="0" smtClean="0"/>
              <a:t>How </a:t>
            </a:r>
            <a:r>
              <a:rPr lang="en-US" sz="2560" dirty="0"/>
              <a:t>many electron shells do atoms of Period 3 have?</a:t>
            </a:r>
          </a:p>
          <a:p>
            <a:pPr marL="457200" indent="-457200">
              <a:buClr>
                <a:srgbClr val="0070C0"/>
              </a:buClr>
              <a:buFont typeface="+mj-lt"/>
              <a:buAutoNum type="arabicPeriod"/>
            </a:pPr>
            <a:r>
              <a:rPr lang="en-US" sz="2560" dirty="0" smtClean="0"/>
              <a:t>The </a:t>
            </a:r>
            <a:r>
              <a:rPr lang="en-US" sz="2560" dirty="0"/>
              <a:t>element krypton, Kr, is in Group 0, Period 4. Its </a:t>
            </a:r>
            <a:r>
              <a:rPr lang="en-US" sz="2560" dirty="0" smtClean="0"/>
              <a:t>proton number </a:t>
            </a:r>
            <a:r>
              <a:rPr lang="en-US" sz="2560" dirty="0"/>
              <a:t>is </a:t>
            </a:r>
            <a:r>
              <a:rPr lang="en-US" sz="2560" dirty="0" smtClean="0"/>
              <a:t>36.</a:t>
            </a:r>
            <a:br>
              <a:rPr lang="en-US" sz="2560" dirty="0" smtClean="0"/>
            </a:br>
            <a:r>
              <a:rPr lang="en-US" sz="2560" dirty="0" smtClean="0"/>
              <a:t>a </a:t>
            </a:r>
            <a:r>
              <a:rPr lang="en-US" sz="2560" dirty="0"/>
              <a:t>Write down the electronic configuration for </a:t>
            </a:r>
            <a:r>
              <a:rPr lang="en-US" sz="2560" dirty="0" smtClean="0"/>
              <a:t>krypton.</a:t>
            </a:r>
            <a:br>
              <a:rPr lang="en-US" sz="2560" dirty="0" smtClean="0"/>
            </a:br>
            <a:r>
              <a:rPr lang="en-US" sz="2560" dirty="0" smtClean="0"/>
              <a:t>b </a:t>
            </a:r>
            <a:r>
              <a:rPr lang="en-US" sz="2560" dirty="0"/>
              <a:t>What can you say about the reactivity of krypton?</a:t>
            </a:r>
            <a:endParaRPr lang="en-US" sz="2560" dirty="0">
              <a:solidFill>
                <a:srgbClr val="C00000"/>
              </a:solidFill>
            </a:endParaRPr>
          </a:p>
        </p:txBody>
      </p:sp>
      <p:sp>
        <p:nvSpPr>
          <p:cNvPr id="9" name="Round Same Side Corner Rectangle 8">
            <a:hlinkClick r:id="" action="ppaction://noaction"/>
          </p:cNvPr>
          <p:cNvSpPr/>
          <p:nvPr/>
        </p:nvSpPr>
        <p:spPr>
          <a:xfrm>
            <a:off x="6737040"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35</a:t>
            </a:r>
            <a:endParaRPr lang="en-GB" sz="960" b="1" dirty="0">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8200299" y="5792238"/>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263782" y="1556792"/>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3950821646"/>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3.4 – How Electrons Are Arranged</a:t>
            </a:r>
            <a:endParaRPr lang="en-GB" sz="4000" b="1" dirty="0" smtClean="0"/>
          </a:p>
        </p:txBody>
      </p:sp>
      <p:sp>
        <p:nvSpPr>
          <p:cNvPr id="34" name="Rectangle 33"/>
          <p:cNvSpPr/>
          <p:nvPr/>
        </p:nvSpPr>
        <p:spPr>
          <a:xfrm>
            <a:off x="251520" y="1115329"/>
            <a:ext cx="6624736" cy="5355312"/>
          </a:xfrm>
          <a:prstGeom prst="rect">
            <a:avLst/>
          </a:prstGeom>
          <a:solidFill>
            <a:schemeClr val="accent3">
              <a:lumMod val="20000"/>
              <a:lumOff val="80000"/>
            </a:schemeClr>
          </a:solidFill>
          <a:ln w="57150">
            <a:solidFill>
              <a:srgbClr val="002060"/>
            </a:solidFill>
          </a:ln>
        </p:spPr>
        <p:txBody>
          <a:bodyPr wrap="square">
            <a:spAutoFit/>
          </a:bodyPr>
          <a:lstStyle/>
          <a:p>
            <a:pPr>
              <a:buClr>
                <a:srgbClr val="0070C0"/>
              </a:buClr>
            </a:pPr>
            <a:r>
              <a:rPr lang="en-US" b="1" dirty="0">
                <a:solidFill>
                  <a:srgbClr val="C00000"/>
                </a:solidFill>
              </a:rPr>
              <a:t>How our model of the atom </a:t>
            </a:r>
            <a:r>
              <a:rPr lang="en-US" b="1" dirty="0" smtClean="0">
                <a:solidFill>
                  <a:srgbClr val="C00000"/>
                </a:solidFill>
              </a:rPr>
              <a:t>developed</a:t>
            </a:r>
            <a:r>
              <a:rPr lang="en-US" b="1" dirty="0">
                <a:solidFill>
                  <a:srgbClr val="C00000"/>
                </a:solidFill>
              </a:rPr>
              <a:t> </a:t>
            </a:r>
            <a:r>
              <a:rPr lang="en-US" b="1" dirty="0" smtClean="0">
                <a:solidFill>
                  <a:srgbClr val="C00000"/>
                </a:solidFill>
              </a:rPr>
              <a:t>- </a:t>
            </a:r>
            <a:r>
              <a:rPr lang="en-US" b="1" dirty="0" smtClean="0"/>
              <a:t>The </a:t>
            </a:r>
            <a:r>
              <a:rPr lang="en-US" b="1" dirty="0"/>
              <a:t>two big ideas</a:t>
            </a:r>
          </a:p>
          <a:p>
            <a:pPr marL="355600" indent="-355600">
              <a:buClr>
                <a:srgbClr val="0070C0"/>
              </a:buClr>
              <a:buFont typeface="Wingdings 3" panose="05040102010807070707" pitchFamily="18" charset="2"/>
              <a:buChar char=""/>
            </a:pPr>
            <a:r>
              <a:rPr lang="en-US" dirty="0"/>
              <a:t>All chemistry depends on these two big ideas:</a:t>
            </a:r>
          </a:p>
          <a:p>
            <a:pPr marL="620713" indent="-252413">
              <a:buClr>
                <a:srgbClr val="0070C0"/>
              </a:buClr>
              <a:buFont typeface="Wingdings" panose="05000000000000000000" pitchFamily="2" charset="2"/>
              <a:buChar char="§"/>
            </a:pPr>
            <a:r>
              <a:rPr lang="en-US" dirty="0" smtClean="0"/>
              <a:t>everything </a:t>
            </a:r>
            <a:r>
              <a:rPr lang="en-US" dirty="0"/>
              <a:t>is made of particles, and …</a:t>
            </a:r>
          </a:p>
          <a:p>
            <a:pPr marL="620713" indent="-252413">
              <a:buClr>
                <a:srgbClr val="0070C0"/>
              </a:buClr>
              <a:buFont typeface="Wingdings" panose="05000000000000000000" pitchFamily="2" charset="2"/>
              <a:buChar char="§"/>
            </a:pPr>
            <a:r>
              <a:rPr lang="en-US" dirty="0" smtClean="0"/>
              <a:t>atoms </a:t>
            </a:r>
            <a:r>
              <a:rPr lang="en-US" dirty="0"/>
              <a:t>are the simplest particles of an element, that cannot be </a:t>
            </a:r>
            <a:r>
              <a:rPr lang="en-US" dirty="0" smtClean="0"/>
              <a:t>broken down </a:t>
            </a:r>
            <a:r>
              <a:rPr lang="en-US" dirty="0"/>
              <a:t>in a chemical reaction.</a:t>
            </a:r>
          </a:p>
          <a:p>
            <a:pPr marL="355600" indent="-355600">
              <a:buClr>
                <a:srgbClr val="0070C0"/>
              </a:buClr>
              <a:buFont typeface="Wingdings 3" panose="05040102010807070707" pitchFamily="18" charset="2"/>
              <a:buChar char=""/>
            </a:pPr>
            <a:r>
              <a:rPr lang="en-US" dirty="0"/>
              <a:t>But how did chemists find out about atoms? It’s a long story.</a:t>
            </a:r>
          </a:p>
          <a:p>
            <a:pPr>
              <a:buClr>
                <a:srgbClr val="0070C0"/>
              </a:buClr>
            </a:pPr>
            <a:r>
              <a:rPr lang="en-US" b="1" dirty="0">
                <a:solidFill>
                  <a:srgbClr val="C00000"/>
                </a:solidFill>
              </a:rPr>
              <a:t>It began with the Ancient Greeks</a:t>
            </a:r>
          </a:p>
          <a:p>
            <a:pPr marL="355600" indent="-355600">
              <a:buClr>
                <a:srgbClr val="0070C0"/>
              </a:buClr>
              <a:buFont typeface="Wingdings 3" panose="05040102010807070707" pitchFamily="18" charset="2"/>
              <a:buChar char=""/>
            </a:pPr>
            <a:r>
              <a:rPr lang="en-US" dirty="0"/>
              <a:t>In Ancient Greece (around 750 BC – 150 BC), the philosophers </a:t>
            </a:r>
            <a:r>
              <a:rPr lang="en-US" dirty="0" smtClean="0"/>
              <a:t>thought hard </a:t>
            </a:r>
            <a:r>
              <a:rPr lang="en-US" dirty="0"/>
              <a:t>about the world around them. Is water continuous matter, or lots </a:t>
            </a:r>
            <a:r>
              <a:rPr lang="en-US" dirty="0" smtClean="0"/>
              <a:t>of separate </a:t>
            </a:r>
            <a:r>
              <a:rPr lang="en-US" dirty="0"/>
              <a:t>bits? Is air just empty space? If you crush a stone to dust, </a:t>
            </a:r>
            <a:r>
              <a:rPr lang="en-US" dirty="0" smtClean="0"/>
              <a:t>then crush </a:t>
            </a:r>
            <a:r>
              <a:rPr lang="en-US" dirty="0"/>
              <a:t>the dust, will you end up with bits that will not break up further?</a:t>
            </a:r>
          </a:p>
          <a:p>
            <a:pPr marL="355600" indent="-355600">
              <a:buClr>
                <a:srgbClr val="0070C0"/>
              </a:buClr>
              <a:buFont typeface="Wingdings 3" panose="05040102010807070707" pitchFamily="18" charset="2"/>
              <a:buChar char=""/>
            </a:pPr>
            <a:r>
              <a:rPr lang="en-US" dirty="0"/>
              <a:t>The philosopher Democritus came up with an answer: everything is </a:t>
            </a:r>
            <a:r>
              <a:rPr lang="en-US" dirty="0" smtClean="0"/>
              <a:t>made of </a:t>
            </a:r>
            <a:r>
              <a:rPr lang="en-US" dirty="0"/>
              <a:t>tiny particles that cannot be divided. He called them atoms. He </a:t>
            </a:r>
            <a:r>
              <a:rPr lang="en-US" dirty="0" smtClean="0"/>
              <a:t>said they </a:t>
            </a:r>
            <a:r>
              <a:rPr lang="en-US" dirty="0"/>
              <a:t>came in four colours: white, black, red, and green. And in </a:t>
            </a:r>
            <a:r>
              <a:rPr lang="en-US" dirty="0" smtClean="0"/>
              <a:t>different shapes </a:t>
            </a:r>
            <a:r>
              <a:rPr lang="en-US" dirty="0"/>
              <a:t>and sizes: large round atoms that taste sweet, and small sharp </a:t>
            </a:r>
            <a:r>
              <a:rPr lang="en-US" dirty="0" smtClean="0"/>
              <a:t>ones that </a:t>
            </a:r>
            <a:r>
              <a:rPr lang="en-US" dirty="0"/>
              <a:t>taste sour. White atoms are smooth, and black ones jagged</a:t>
            </a:r>
            <a:r>
              <a:rPr lang="en-US" dirty="0" smtClean="0"/>
              <a:t>.</a:t>
            </a:r>
            <a:endParaRPr lang="en-US" dirty="0"/>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38</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5964" y="1140255"/>
            <a:ext cx="1790566" cy="1928705"/>
          </a:xfrm>
          <a:prstGeom prst="rect">
            <a:avLst/>
          </a:prstGeom>
        </p:spPr>
      </p:pic>
      <p:sp>
        <p:nvSpPr>
          <p:cNvPr id="3" name="Rectangle 2"/>
          <p:cNvSpPr/>
          <p:nvPr/>
        </p:nvSpPr>
        <p:spPr>
          <a:xfrm>
            <a:off x="7015964" y="3140968"/>
            <a:ext cx="1790564" cy="2308324"/>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The </a:t>
            </a:r>
            <a:r>
              <a:rPr lang="en-GB" sz="1600" dirty="0" smtClean="0">
                <a:latin typeface="Arial" panose="020B0604020202020204" pitchFamily="34" charset="0"/>
                <a:cs typeface="Arial" panose="020B0604020202020204" pitchFamily="34" charset="0"/>
              </a:rPr>
              <a:t>Greek philosopher Democritus </a:t>
            </a:r>
            <a:r>
              <a:rPr lang="en-US" sz="1600" dirty="0" smtClean="0">
                <a:latin typeface="Arial" panose="020B0604020202020204" pitchFamily="34" charset="0"/>
                <a:cs typeface="Arial" panose="020B0604020202020204" pitchFamily="34" charset="0"/>
              </a:rPr>
              <a:t>(around </a:t>
            </a:r>
            <a:r>
              <a:rPr lang="en-US" sz="1600" dirty="0">
                <a:latin typeface="Arial" panose="020B0604020202020204" pitchFamily="34" charset="0"/>
                <a:cs typeface="Arial" panose="020B0604020202020204" pitchFamily="34" charset="0"/>
              </a:rPr>
              <a:t>460 </a:t>
            </a:r>
            <a:r>
              <a:rPr lang="en-US" sz="1600" dirty="0" smtClean="0">
                <a:latin typeface="Arial" panose="020B0604020202020204" pitchFamily="34" charset="0"/>
                <a:cs typeface="Arial" panose="020B0604020202020204" pitchFamily="34" charset="0"/>
              </a:rPr>
              <a:t>-370 </a:t>
            </a:r>
            <a:r>
              <a:rPr lang="en-US" sz="1600" dirty="0">
                <a:latin typeface="Arial" panose="020B0604020202020204" pitchFamily="34" charset="0"/>
                <a:cs typeface="Arial" panose="020B0604020202020204" pitchFamily="34" charset="0"/>
              </a:rPr>
              <a:t>BC), shown here </a:t>
            </a:r>
            <a:r>
              <a:rPr lang="en-US" sz="1600" dirty="0" smtClean="0">
                <a:latin typeface="Arial" panose="020B0604020202020204" pitchFamily="34" charset="0"/>
                <a:cs typeface="Arial" panose="020B0604020202020204" pitchFamily="34" charset="0"/>
              </a:rPr>
              <a:t>on a </a:t>
            </a:r>
            <a:r>
              <a:rPr lang="en-US" sz="1600" dirty="0">
                <a:latin typeface="Arial" panose="020B0604020202020204" pitchFamily="34" charset="0"/>
                <a:cs typeface="Arial" panose="020B0604020202020204" pitchFamily="34" charset="0"/>
              </a:rPr>
              <a:t>Greek bank note. A lot of thinking </a:t>
            </a:r>
            <a:r>
              <a:rPr lang="en-US" sz="160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but </a:t>
            </a:r>
            <a:r>
              <a:rPr lang="en-GB" sz="1600" dirty="0">
                <a:latin typeface="Arial" panose="020B0604020202020204" pitchFamily="34" charset="0"/>
                <a:cs typeface="Arial" panose="020B0604020202020204" pitchFamily="34" charset="0"/>
              </a:rPr>
              <a:t>no experiments!</a:t>
            </a:r>
          </a:p>
        </p:txBody>
      </p:sp>
      <p:sp>
        <p:nvSpPr>
          <p:cNvPr id="7" name="TextBox 6">
            <a:hlinkClick r:id="rId4"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1151047486"/>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3.4 – How Electrons Are Arranged</a:t>
            </a:r>
            <a:endParaRPr lang="en-GB" sz="4000" b="1" dirty="0" smtClean="0"/>
          </a:p>
        </p:txBody>
      </p:sp>
      <p:sp>
        <p:nvSpPr>
          <p:cNvPr id="34" name="Rectangle 33"/>
          <p:cNvSpPr/>
          <p:nvPr/>
        </p:nvSpPr>
        <p:spPr>
          <a:xfrm>
            <a:off x="251519" y="1115329"/>
            <a:ext cx="6624737" cy="5416868"/>
          </a:xfrm>
          <a:prstGeom prst="rect">
            <a:avLst/>
          </a:prstGeom>
          <a:solidFill>
            <a:schemeClr val="accent3">
              <a:lumMod val="20000"/>
              <a:lumOff val="80000"/>
            </a:schemeClr>
          </a:solidFill>
          <a:ln w="57150">
            <a:solidFill>
              <a:srgbClr val="002060"/>
            </a:solidFill>
          </a:ln>
        </p:spPr>
        <p:txBody>
          <a:bodyPr wrap="square">
            <a:spAutoFit/>
          </a:bodyPr>
          <a:lstStyle/>
          <a:p>
            <a:pPr marL="355600" indent="-355600">
              <a:buClr>
                <a:srgbClr val="0070C0"/>
              </a:buClr>
              <a:buFont typeface="Wingdings 3" panose="05040102010807070707" pitchFamily="18" charset="2"/>
              <a:buChar char=""/>
            </a:pPr>
            <a:r>
              <a:rPr lang="en-US" sz="1730" dirty="0" smtClean="0"/>
              <a:t>He </a:t>
            </a:r>
            <a:r>
              <a:rPr lang="en-US" sz="1730" dirty="0"/>
              <a:t>said everything is made up of these atoms, mixed in different amounts.</a:t>
            </a:r>
          </a:p>
          <a:p>
            <a:pPr marL="355600" indent="-355600">
              <a:buClr>
                <a:srgbClr val="0070C0"/>
              </a:buClr>
              <a:buFont typeface="Wingdings 3" panose="05040102010807070707" pitchFamily="18" charset="2"/>
              <a:buChar char=""/>
            </a:pPr>
            <a:r>
              <a:rPr lang="en-US" sz="1730" dirty="0"/>
              <a:t>Other philosophers thought this was nonsense. Aristotle (384–270 </a:t>
            </a:r>
            <a:r>
              <a:rPr lang="en-US" sz="1730" dirty="0" smtClean="0"/>
              <a:t>BC) believed </a:t>
            </a:r>
            <a:r>
              <a:rPr lang="en-US" sz="1730" dirty="0"/>
              <a:t>that everything was made of four elements – earth, air, fire, </a:t>
            </a:r>
            <a:r>
              <a:rPr lang="en-US" sz="1730" dirty="0" smtClean="0"/>
              <a:t>and water </a:t>
            </a:r>
            <a:r>
              <a:rPr lang="en-US" sz="1730" dirty="0"/>
              <a:t>– mixed in different amounts. A stone has a lot of earth but </a:t>
            </a:r>
            <a:r>
              <a:rPr lang="en-US" sz="1730" dirty="0" smtClean="0"/>
              <a:t>not much </a:t>
            </a:r>
            <a:r>
              <a:rPr lang="en-US" sz="1730" dirty="0"/>
              <a:t>water. No matter how much you crush it, each tiny bit will still </a:t>
            </a:r>
            <a:r>
              <a:rPr lang="en-US" sz="1730" dirty="0" smtClean="0"/>
              <a:t>have the </a:t>
            </a:r>
            <a:r>
              <a:rPr lang="en-US" sz="1730" dirty="0"/>
              <a:t>properties of stone.</a:t>
            </a:r>
          </a:p>
          <a:p>
            <a:pPr>
              <a:buClr>
                <a:srgbClr val="0070C0"/>
              </a:buClr>
            </a:pPr>
            <a:r>
              <a:rPr lang="en-US" sz="1730" b="1" dirty="0">
                <a:solidFill>
                  <a:srgbClr val="C00000"/>
                </a:solidFill>
              </a:rPr>
              <a:t>On to the alchemists</a:t>
            </a:r>
          </a:p>
          <a:p>
            <a:pPr marL="355600" indent="-355600">
              <a:buClr>
                <a:srgbClr val="0070C0"/>
              </a:buClr>
              <a:buFont typeface="Wingdings 3" panose="05040102010807070707" pitchFamily="18" charset="2"/>
              <a:buChar char=""/>
            </a:pPr>
            <a:r>
              <a:rPr lang="en-US" sz="1730" dirty="0"/>
              <a:t>The Greek philosophers did a lot of heavy thinking – but no </a:t>
            </a:r>
            <a:r>
              <a:rPr lang="en-US" sz="1730" dirty="0" smtClean="0"/>
              <a:t>experiments. The </a:t>
            </a:r>
            <a:r>
              <a:rPr lang="en-US" sz="1730" b="1" dirty="0"/>
              <a:t>alchemists</a:t>
            </a:r>
            <a:r>
              <a:rPr lang="en-US" sz="1730" dirty="0"/>
              <a:t> were different. They experimented day and night, </a:t>
            </a:r>
            <a:r>
              <a:rPr lang="en-US" sz="1730" dirty="0" smtClean="0"/>
              <a:t>mixing this </a:t>
            </a:r>
            <a:r>
              <a:rPr lang="en-US" sz="1730" dirty="0"/>
              <a:t>with that. Their main quests were to find the elixir of life (to keep </a:t>
            </a:r>
            <a:r>
              <a:rPr lang="en-US" sz="1730" dirty="0" smtClean="0"/>
              <a:t>us young</a:t>
            </a:r>
            <a:r>
              <a:rPr lang="en-US" sz="1730" dirty="0"/>
              <a:t>), and turn common metals into gold.</a:t>
            </a:r>
          </a:p>
          <a:p>
            <a:pPr marL="355600" indent="-355600">
              <a:buClr>
                <a:srgbClr val="0070C0"/>
              </a:buClr>
              <a:buFont typeface="Wingdings 3" panose="05040102010807070707" pitchFamily="18" charset="2"/>
              <a:buChar char=""/>
            </a:pPr>
            <a:r>
              <a:rPr lang="en-US" sz="1730" dirty="0"/>
              <a:t>From about 600 AD, the practice of alchemy spread to many </a:t>
            </a:r>
            <a:r>
              <a:rPr lang="en-US" sz="1730" dirty="0" smtClean="0"/>
              <a:t>countries, including </a:t>
            </a:r>
            <a:r>
              <a:rPr lang="en-US" sz="1730" dirty="0"/>
              <a:t>Persia (Iran), India, China, Greece, France, and Britain. The alchemists did not succeed in making gold. But they made </a:t>
            </a:r>
            <a:r>
              <a:rPr lang="en-US" sz="1730" dirty="0" smtClean="0"/>
              <a:t>many substances </a:t>
            </a:r>
            <a:r>
              <a:rPr lang="en-US" sz="1730" dirty="0"/>
              <a:t>look like gold, by using secret recipes to coat them with </a:t>
            </a:r>
            <a:r>
              <a:rPr lang="en-US" sz="1730" dirty="0" smtClean="0"/>
              <a:t>other substances</a:t>
            </a:r>
            <a:r>
              <a:rPr lang="en-US" sz="1730" dirty="0"/>
              <a:t>. They also developed many of the techniques we use in the </a:t>
            </a:r>
            <a:r>
              <a:rPr lang="en-US" sz="1730" dirty="0" smtClean="0"/>
              <a:t>lab today</a:t>
            </a:r>
            <a:r>
              <a:rPr lang="en-US" sz="1730" dirty="0"/>
              <a:t>, such as distillation and </a:t>
            </a:r>
            <a:r>
              <a:rPr lang="en-US" sz="1730" dirty="0" err="1"/>
              <a:t>crystallisation</a:t>
            </a:r>
            <a:r>
              <a:rPr lang="en-US" sz="1730" dirty="0"/>
              <a:t>.</a:t>
            </a:r>
            <a:endParaRPr lang="en-US" sz="1730" b="1" dirty="0"/>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38</a:t>
            </a:r>
            <a:endParaRPr lang="en-GB" sz="960"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6948088" y="3501008"/>
            <a:ext cx="1872209" cy="1024459"/>
          </a:xfrm>
          <a:prstGeom prst="rect">
            <a:avLst/>
          </a:prstGeom>
        </p:spPr>
      </p:pic>
      <p:sp>
        <p:nvSpPr>
          <p:cNvPr id="6" name="Rectangle 5"/>
          <p:cNvSpPr/>
          <p:nvPr/>
        </p:nvSpPr>
        <p:spPr>
          <a:xfrm>
            <a:off x="6948088" y="4581128"/>
            <a:ext cx="1872209" cy="1569660"/>
          </a:xfrm>
          <a:prstGeom prst="rect">
            <a:avLst/>
          </a:prstGeom>
        </p:spPr>
        <p:txBody>
          <a:bodyPr wrap="square">
            <a:spAutoFit/>
          </a:bodyPr>
          <a:lstStyle/>
          <a:p>
            <a:r>
              <a:rPr lang="en-US" sz="1600" dirty="0">
                <a:latin typeface="Arial" panose="020B0604020202020204" pitchFamily="34" charset="0"/>
                <a:cs typeface="Arial" panose="020B0604020202020204" pitchFamily="34" charset="0"/>
              </a:rPr>
              <a:t>The Persian alchemist Geber (</a:t>
            </a:r>
            <a:r>
              <a:rPr lang="en-US" sz="1600" dirty="0" smtClean="0">
                <a:latin typeface="Arial" panose="020B0604020202020204" pitchFamily="34" charset="0"/>
                <a:cs typeface="Arial" panose="020B0604020202020204" pitchFamily="34" charset="0"/>
              </a:rPr>
              <a:t>around 721 - 815 </a:t>
            </a:r>
            <a:r>
              <a:rPr lang="en-US" sz="1600" dirty="0">
                <a:latin typeface="Arial" panose="020B0604020202020204" pitchFamily="34" charset="0"/>
                <a:cs typeface="Arial" panose="020B0604020202020204" pitchFamily="34" charset="0"/>
              </a:rPr>
              <a:t>AD) is often called ’the </a:t>
            </a:r>
            <a:r>
              <a:rPr lang="en-US" sz="1600" dirty="0" smtClean="0">
                <a:latin typeface="Arial" panose="020B0604020202020204" pitchFamily="34" charset="0"/>
                <a:cs typeface="Arial" panose="020B0604020202020204" pitchFamily="34" charset="0"/>
              </a:rPr>
              <a:t>father </a:t>
            </a:r>
            <a:r>
              <a:rPr lang="en-GB" sz="1600" dirty="0" smtClean="0">
                <a:latin typeface="Arial" panose="020B0604020202020204" pitchFamily="34" charset="0"/>
                <a:cs typeface="Arial" panose="020B0604020202020204" pitchFamily="34" charset="0"/>
              </a:rPr>
              <a:t>of </a:t>
            </a:r>
            <a:r>
              <a:rPr lang="en-GB" sz="1600" dirty="0">
                <a:latin typeface="Arial" panose="020B0604020202020204" pitchFamily="34" charset="0"/>
                <a:cs typeface="Arial" panose="020B0604020202020204" pitchFamily="34" charset="0"/>
              </a:rPr>
              <a:t>chemistry’.</a:t>
            </a:r>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t="17629"/>
          <a:stretch/>
        </p:blipFill>
        <p:spPr>
          <a:xfrm flipV="1">
            <a:off x="6934767" y="1124744"/>
            <a:ext cx="1885705" cy="1410340"/>
          </a:xfrm>
          <a:prstGeom prst="rect">
            <a:avLst/>
          </a:prstGeom>
        </p:spPr>
      </p:pic>
      <p:sp>
        <p:nvSpPr>
          <p:cNvPr id="8" name="Rectangle 7"/>
          <p:cNvSpPr/>
          <p:nvPr/>
        </p:nvSpPr>
        <p:spPr>
          <a:xfrm>
            <a:off x="6934767" y="2640190"/>
            <a:ext cx="1885705" cy="830997"/>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The alchemists developed </a:t>
            </a:r>
            <a:r>
              <a:rPr lang="en-GB" sz="1600" dirty="0" smtClean="0">
                <a:latin typeface="Arial" panose="020B0604020202020204" pitchFamily="34" charset="0"/>
                <a:cs typeface="Arial" panose="020B0604020202020204" pitchFamily="34" charset="0"/>
              </a:rPr>
              <a:t>many secret </a:t>
            </a:r>
            <a:r>
              <a:rPr lang="en-GB" sz="1600" dirty="0">
                <a:latin typeface="Arial" panose="020B0604020202020204" pitchFamily="34" charset="0"/>
                <a:cs typeface="Arial" panose="020B0604020202020204" pitchFamily="34" charset="0"/>
              </a:rPr>
              <a:t>recipes.</a:t>
            </a:r>
          </a:p>
        </p:txBody>
      </p:sp>
      <p:sp>
        <p:nvSpPr>
          <p:cNvPr id="10" name="TextBox 9">
            <a:hlinkClick r:id="rId5"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295741878"/>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3.4 – How Electrons Are Arranged</a:t>
            </a:r>
            <a:endParaRPr lang="en-GB" sz="4000" b="1" dirty="0" smtClean="0"/>
          </a:p>
        </p:txBody>
      </p:sp>
      <p:sp>
        <p:nvSpPr>
          <p:cNvPr id="34" name="Rectangle 33"/>
          <p:cNvSpPr/>
          <p:nvPr/>
        </p:nvSpPr>
        <p:spPr>
          <a:xfrm>
            <a:off x="251519" y="1115329"/>
            <a:ext cx="6480721" cy="5410712"/>
          </a:xfrm>
          <a:prstGeom prst="rect">
            <a:avLst/>
          </a:prstGeom>
          <a:solidFill>
            <a:schemeClr val="accent3">
              <a:lumMod val="20000"/>
              <a:lumOff val="80000"/>
            </a:schemeClr>
          </a:solidFill>
          <a:ln w="57150">
            <a:solidFill>
              <a:srgbClr val="002060"/>
            </a:solidFill>
          </a:ln>
        </p:spPr>
        <p:txBody>
          <a:bodyPr wrap="square">
            <a:spAutoFit/>
          </a:bodyPr>
          <a:lstStyle/>
          <a:p>
            <a:pPr>
              <a:buClr>
                <a:srgbClr val="0070C0"/>
              </a:buClr>
            </a:pPr>
            <a:r>
              <a:rPr lang="en-US" sz="1920" b="1" dirty="0">
                <a:solidFill>
                  <a:srgbClr val="C00000"/>
                </a:solidFill>
              </a:rPr>
              <a:t>Make way for us chemists</a:t>
            </a:r>
          </a:p>
          <a:p>
            <a:pPr marL="355600" indent="-355600">
              <a:buClr>
                <a:srgbClr val="0070C0"/>
              </a:buClr>
              <a:buFont typeface="Wingdings 3" panose="05040102010807070707" pitchFamily="18" charset="2"/>
              <a:buChar char=""/>
            </a:pPr>
            <a:r>
              <a:rPr lang="en-US" sz="1920" dirty="0"/>
              <a:t>Some alchemists got a reputation as cheats, who swindled ‘grants‘ </a:t>
            </a:r>
            <a:r>
              <a:rPr lang="en-US" sz="1920" dirty="0" smtClean="0"/>
              <a:t>from rich </a:t>
            </a:r>
            <a:r>
              <a:rPr lang="en-US" sz="1920" dirty="0"/>
              <a:t>men with the promise of gold. In the end, by around 1600 AD, </a:t>
            </a:r>
            <a:r>
              <a:rPr lang="en-US" sz="1920" dirty="0" smtClean="0"/>
              <a:t>the alchemists </a:t>
            </a:r>
            <a:r>
              <a:rPr lang="en-US" sz="1920" dirty="0"/>
              <a:t>gave way to a new breed of chemists.</a:t>
            </a:r>
          </a:p>
          <a:p>
            <a:pPr marL="355600" indent="-355600">
              <a:buClr>
                <a:srgbClr val="0070C0"/>
              </a:buClr>
              <a:buFont typeface="Wingdings 3" panose="05040102010807070707" pitchFamily="18" charset="2"/>
              <a:buChar char=""/>
            </a:pPr>
            <a:r>
              <a:rPr lang="en-US" sz="1920" dirty="0"/>
              <a:t>By now the idea of atoms was almost forgotten. But in 1661 the </a:t>
            </a:r>
            <a:r>
              <a:rPr lang="en-US" sz="1920" dirty="0" smtClean="0"/>
              <a:t>scientist Robert </a:t>
            </a:r>
            <a:r>
              <a:rPr lang="en-US" sz="1920" dirty="0"/>
              <a:t>Boyle showed that a gas can be compressed into a smaller </a:t>
            </a:r>
            <a:r>
              <a:rPr lang="en-US" sz="1920" dirty="0" smtClean="0"/>
              <a:t>space. He </a:t>
            </a:r>
            <a:r>
              <a:rPr lang="en-US" sz="1920" dirty="0"/>
              <a:t>deduced that gas is made of particles with empty space between them.</a:t>
            </a:r>
          </a:p>
          <a:p>
            <a:pPr marL="355600" indent="-355600">
              <a:buClr>
                <a:srgbClr val="0070C0"/>
              </a:buClr>
              <a:buFont typeface="Wingdings 3" panose="05040102010807070707" pitchFamily="18" charset="2"/>
              <a:buChar char=""/>
            </a:pPr>
            <a:r>
              <a:rPr lang="en-US" sz="1920" dirty="0"/>
              <a:t>In 1799, over 130 years later, the French chemist Joseph Louis </a:t>
            </a:r>
            <a:r>
              <a:rPr lang="en-US" sz="1920" dirty="0" smtClean="0"/>
              <a:t>Proust showed </a:t>
            </a:r>
            <a:r>
              <a:rPr lang="en-US" sz="1920" dirty="0"/>
              <a:t>that copper(II) carbonate always contained the same </a:t>
            </a:r>
            <a:r>
              <a:rPr lang="en-US" sz="1920" dirty="0" smtClean="0"/>
              <a:t>proportions by </a:t>
            </a:r>
            <a:r>
              <a:rPr lang="en-US" sz="1920" dirty="0"/>
              <a:t>mass of copper, carbon, and oxygen, no matter how it was made: </a:t>
            </a:r>
            <a:r>
              <a:rPr lang="en-US" sz="1920" dirty="0" smtClean="0"/>
              <a:t>5.3 parts </a:t>
            </a:r>
            <a:r>
              <a:rPr lang="en-US" sz="1920" dirty="0"/>
              <a:t>of copper to 1 of carbon to 4 of oxygen. This suggested that </a:t>
            </a:r>
            <a:r>
              <a:rPr lang="en-US" sz="1920" dirty="0" smtClean="0"/>
              <a:t>copper, carbon</a:t>
            </a:r>
            <a:r>
              <a:rPr lang="en-US" sz="1920" dirty="0"/>
              <a:t>, and oxygen were made of particles, and these always combined </a:t>
            </a:r>
            <a:r>
              <a:rPr lang="en-US" sz="1920" dirty="0" smtClean="0"/>
              <a:t>in the </a:t>
            </a:r>
            <a:r>
              <a:rPr lang="en-US" sz="1920" dirty="0"/>
              <a:t>same ratios</a:t>
            </a:r>
            <a:r>
              <a:rPr lang="en-US" sz="1920" dirty="0" smtClean="0"/>
              <a:t>.</a:t>
            </a:r>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39</a:t>
            </a:r>
            <a:endParaRPr lang="en-GB" sz="960" b="1" dirty="0">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5614" t="4150" r="5614" b="5985"/>
          <a:stretch/>
        </p:blipFill>
        <p:spPr>
          <a:xfrm>
            <a:off x="6876256" y="1124744"/>
            <a:ext cx="1944216" cy="2507015"/>
          </a:xfrm>
          <a:prstGeom prst="rect">
            <a:avLst/>
          </a:prstGeom>
        </p:spPr>
      </p:pic>
      <p:sp>
        <p:nvSpPr>
          <p:cNvPr id="11" name="Rectangle 10"/>
          <p:cNvSpPr/>
          <p:nvPr/>
        </p:nvSpPr>
        <p:spPr>
          <a:xfrm>
            <a:off x="6876256" y="3701350"/>
            <a:ext cx="1944216" cy="2062103"/>
          </a:xfrm>
          <a:prstGeom prst="rect">
            <a:avLst/>
          </a:prstGeom>
        </p:spPr>
        <p:txBody>
          <a:bodyPr wrap="square">
            <a:spAutoFit/>
          </a:bodyPr>
          <a:lstStyle/>
          <a:p>
            <a:r>
              <a:rPr lang="en-US" sz="1600" dirty="0">
                <a:latin typeface="Arial" panose="020B0604020202020204" pitchFamily="34" charset="0"/>
                <a:cs typeface="Arial" panose="020B0604020202020204" pitchFamily="34" charset="0"/>
              </a:rPr>
              <a:t>Robert Boyle (</a:t>
            </a:r>
            <a:r>
              <a:rPr lang="en-US" sz="1600" dirty="0" smtClean="0">
                <a:latin typeface="Arial" panose="020B0604020202020204" pitchFamily="34" charset="0"/>
                <a:cs typeface="Arial" panose="020B0604020202020204" pitchFamily="34" charset="0"/>
              </a:rPr>
              <a:t>1627 - 91</a:t>
            </a:r>
            <a:r>
              <a:rPr lang="en-US" sz="1600" dirty="0">
                <a:latin typeface="Arial" panose="020B0604020202020204" pitchFamily="34" charset="0"/>
                <a:cs typeface="Arial" panose="020B0604020202020204" pitchFamily="34" charset="0"/>
              </a:rPr>
              <a:t>). He </a:t>
            </a:r>
            <a:r>
              <a:rPr lang="en-US" sz="1600" dirty="0" smtClean="0">
                <a:latin typeface="Arial" panose="020B0604020202020204" pitchFamily="34" charset="0"/>
                <a:cs typeface="Arial" panose="020B0604020202020204" pitchFamily="34" charset="0"/>
              </a:rPr>
              <a:t>was born </a:t>
            </a:r>
            <a:r>
              <a:rPr lang="en-US" sz="1600" dirty="0">
                <a:latin typeface="Arial" panose="020B0604020202020204" pitchFamily="34" charset="0"/>
                <a:cs typeface="Arial" panose="020B0604020202020204" pitchFamily="34" charset="0"/>
              </a:rPr>
              <a:t>in Ireland but did most of his </a:t>
            </a:r>
            <a:r>
              <a:rPr lang="en-US" sz="1600" dirty="0" smtClean="0">
                <a:latin typeface="Arial" panose="020B0604020202020204" pitchFamily="34" charset="0"/>
                <a:cs typeface="Arial" panose="020B0604020202020204" pitchFamily="34" charset="0"/>
              </a:rPr>
              <a:t>work in </a:t>
            </a:r>
            <a:r>
              <a:rPr lang="en-US" sz="1600" dirty="0">
                <a:latin typeface="Arial" panose="020B0604020202020204" pitchFamily="34" charset="0"/>
                <a:cs typeface="Arial" panose="020B0604020202020204" pitchFamily="34" charset="0"/>
              </a:rPr>
              <a:t>England. He put forward Boyle’s </a:t>
            </a:r>
            <a:r>
              <a:rPr lang="en-US" sz="1600" dirty="0" smtClean="0">
                <a:latin typeface="Arial" panose="020B0604020202020204" pitchFamily="34" charset="0"/>
                <a:cs typeface="Arial" panose="020B0604020202020204" pitchFamily="34" charset="0"/>
              </a:rPr>
              <a:t>Law for </a:t>
            </a:r>
            <a:r>
              <a:rPr lang="en-US" sz="1600" dirty="0">
                <a:latin typeface="Arial" panose="020B0604020202020204" pitchFamily="34" charset="0"/>
                <a:cs typeface="Arial" panose="020B0604020202020204" pitchFamily="34" charset="0"/>
              </a:rPr>
              <a:t>gases. And yes, it is a wig.</a:t>
            </a:r>
            <a:endParaRPr lang="en-GB" sz="1600"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2188063146"/>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3.4 – How Electrons Are Arranged</a:t>
            </a:r>
            <a:endParaRPr lang="en-GB" sz="4000" b="1" dirty="0" smtClean="0"/>
          </a:p>
        </p:txBody>
      </p:sp>
      <p:sp>
        <p:nvSpPr>
          <p:cNvPr id="34" name="Rectangle 33"/>
          <p:cNvSpPr/>
          <p:nvPr/>
        </p:nvSpPr>
        <p:spPr>
          <a:xfrm>
            <a:off x="251519" y="1115329"/>
            <a:ext cx="6480721" cy="5413790"/>
          </a:xfrm>
          <a:prstGeom prst="rect">
            <a:avLst/>
          </a:prstGeom>
          <a:solidFill>
            <a:schemeClr val="accent1">
              <a:lumMod val="20000"/>
              <a:lumOff val="80000"/>
            </a:schemeClr>
          </a:solidFill>
          <a:ln w="57150">
            <a:solidFill>
              <a:srgbClr val="002060"/>
            </a:solidFill>
          </a:ln>
        </p:spPr>
        <p:txBody>
          <a:bodyPr wrap="square">
            <a:spAutoFit/>
          </a:bodyPr>
          <a:lstStyle/>
          <a:p>
            <a:pPr>
              <a:buClr>
                <a:srgbClr val="0070C0"/>
              </a:buClr>
            </a:pPr>
            <a:r>
              <a:rPr lang="en-US" sz="1820" b="1" dirty="0" smtClean="0">
                <a:solidFill>
                  <a:srgbClr val="C00000"/>
                </a:solidFill>
              </a:rPr>
              <a:t>Dalton’s </a:t>
            </a:r>
            <a:r>
              <a:rPr lang="en-US" sz="1820" b="1" dirty="0">
                <a:solidFill>
                  <a:srgbClr val="C00000"/>
                </a:solidFill>
              </a:rPr>
              <a:t>dilemma</a:t>
            </a:r>
          </a:p>
          <a:p>
            <a:pPr marL="355600" indent="-355600">
              <a:buClr>
                <a:srgbClr val="0070C0"/>
              </a:buClr>
              <a:buFont typeface="Wingdings 3" panose="05040102010807070707" pitchFamily="18" charset="2"/>
              <a:buChar char=""/>
            </a:pPr>
            <a:r>
              <a:rPr lang="en-US" sz="1820" dirty="0"/>
              <a:t>The English chemist John Dalton puzzled over these discoveries. In </a:t>
            </a:r>
            <a:r>
              <a:rPr lang="en-US" sz="1820" dirty="0" smtClean="0"/>
              <a:t>1803 he </a:t>
            </a:r>
            <a:r>
              <a:rPr lang="en-US" sz="1820" dirty="0"/>
              <a:t>concluded that if elements really were made of indivisible particles </a:t>
            </a:r>
            <a:r>
              <a:rPr lang="en-US" sz="1820" dirty="0" smtClean="0"/>
              <a:t>then everything </a:t>
            </a:r>
            <a:r>
              <a:rPr lang="en-US" sz="1820" dirty="0"/>
              <a:t>made sense. He called the particles atoms, as a tribute to </a:t>
            </a:r>
            <a:r>
              <a:rPr lang="en-US" sz="1820" dirty="0" smtClean="0"/>
              <a:t>the Greek </a:t>
            </a:r>
            <a:r>
              <a:rPr lang="en-US" sz="1820" dirty="0"/>
              <a:t>philosophers. He suggested that atoms of one element </a:t>
            </a:r>
            <a:r>
              <a:rPr lang="en-US" sz="1820" dirty="0" smtClean="0"/>
              <a:t>could combine </a:t>
            </a:r>
            <a:r>
              <a:rPr lang="en-US" sz="1820" dirty="0"/>
              <a:t>with atoms of another element only in a fixed ratio.</a:t>
            </a:r>
          </a:p>
          <a:p>
            <a:pPr marL="355600" indent="-355600">
              <a:buClr>
                <a:srgbClr val="0070C0"/>
              </a:buClr>
              <a:buFont typeface="Wingdings 3" panose="05040102010807070707" pitchFamily="18" charset="2"/>
              <a:buChar char=""/>
            </a:pPr>
            <a:r>
              <a:rPr lang="en-US" sz="1820" dirty="0"/>
              <a:t>This time the idea of atoms caught on really fast, because it fitted with </a:t>
            </a:r>
            <a:r>
              <a:rPr lang="en-US" sz="1820" dirty="0" smtClean="0"/>
              <a:t>the results </a:t>
            </a:r>
            <a:r>
              <a:rPr lang="en-US" sz="1820" dirty="0"/>
              <a:t>from so many experiments</a:t>
            </a:r>
            <a:r>
              <a:rPr lang="en-US" sz="1820" dirty="0" smtClean="0"/>
              <a:t>.</a:t>
            </a:r>
          </a:p>
          <a:p>
            <a:pPr>
              <a:buClr>
                <a:srgbClr val="0070C0"/>
              </a:buClr>
            </a:pPr>
            <a:r>
              <a:rPr lang="en-US" sz="1820" b="1" dirty="0">
                <a:solidFill>
                  <a:srgbClr val="C00000"/>
                </a:solidFill>
              </a:rPr>
              <a:t>Jiggling pollen grains</a:t>
            </a:r>
          </a:p>
          <a:p>
            <a:pPr marL="355600" indent="-355600">
              <a:buClr>
                <a:srgbClr val="0070C0"/>
              </a:buClr>
              <a:buFont typeface="Wingdings 3" panose="05040102010807070707" pitchFamily="18" charset="2"/>
              <a:buChar char=""/>
            </a:pPr>
            <a:r>
              <a:rPr lang="en-US" sz="1820" dirty="0"/>
              <a:t>There was still one problem. No one could prove that matter was made </a:t>
            </a:r>
            <a:r>
              <a:rPr lang="en-US" sz="1820" dirty="0" smtClean="0"/>
              <a:t>of separate </a:t>
            </a:r>
            <a:r>
              <a:rPr lang="en-US" sz="1820" dirty="0"/>
              <a:t>particles, since they were too small to see. But in 1827, a </a:t>
            </a:r>
            <a:r>
              <a:rPr lang="en-US" sz="1820" dirty="0" smtClean="0"/>
              <a:t>Scottish botanist </a:t>
            </a:r>
            <a:r>
              <a:rPr lang="en-US" sz="1820" dirty="0"/>
              <a:t>called Robert Brown was studying some pollen grains in </a:t>
            </a:r>
            <a:r>
              <a:rPr lang="en-US" sz="1820" dirty="0" smtClean="0"/>
              <a:t>water, under </a:t>
            </a:r>
            <a:r>
              <a:rPr lang="en-US" sz="1820" dirty="0"/>
              <a:t>a microscope. He saw them jiggling around. He deduced that </a:t>
            </a:r>
            <a:r>
              <a:rPr lang="en-US" sz="1820" dirty="0" smtClean="0"/>
              <a:t>they were </a:t>
            </a:r>
            <a:r>
              <a:rPr lang="en-US" sz="1820" dirty="0"/>
              <a:t>being struck by water particles. That meant tiny separate </a:t>
            </a:r>
            <a:r>
              <a:rPr lang="en-US" sz="1820" dirty="0" smtClean="0"/>
              <a:t>particles really </a:t>
            </a:r>
            <a:r>
              <a:rPr lang="en-US" sz="1820" dirty="0"/>
              <a:t>did exist. They were not just theory.</a:t>
            </a:r>
            <a:endParaRPr lang="en-US" sz="1820" dirty="0" smtClean="0"/>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39</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5614" t="4150" r="5614" b="5985"/>
          <a:stretch/>
        </p:blipFill>
        <p:spPr>
          <a:xfrm>
            <a:off x="6876256" y="1124744"/>
            <a:ext cx="1944216" cy="2507015"/>
          </a:xfrm>
          <a:prstGeom prst="rect">
            <a:avLst/>
          </a:prstGeom>
        </p:spPr>
      </p:pic>
      <p:sp>
        <p:nvSpPr>
          <p:cNvPr id="3" name="Rectangle 2"/>
          <p:cNvSpPr/>
          <p:nvPr/>
        </p:nvSpPr>
        <p:spPr>
          <a:xfrm>
            <a:off x="6876256" y="3701350"/>
            <a:ext cx="1944216" cy="2062103"/>
          </a:xfrm>
          <a:prstGeom prst="rect">
            <a:avLst/>
          </a:prstGeom>
        </p:spPr>
        <p:txBody>
          <a:bodyPr wrap="square">
            <a:spAutoFit/>
          </a:bodyPr>
          <a:lstStyle/>
          <a:p>
            <a:r>
              <a:rPr lang="en-US" sz="1600" dirty="0">
                <a:latin typeface="Arial" panose="020B0604020202020204" pitchFamily="34" charset="0"/>
                <a:cs typeface="Arial" panose="020B0604020202020204" pitchFamily="34" charset="0"/>
              </a:rPr>
              <a:t>Robert Boyle (</a:t>
            </a:r>
            <a:r>
              <a:rPr lang="en-US" sz="1600" dirty="0" smtClean="0">
                <a:latin typeface="Arial" panose="020B0604020202020204" pitchFamily="34" charset="0"/>
                <a:cs typeface="Arial" panose="020B0604020202020204" pitchFamily="34" charset="0"/>
              </a:rPr>
              <a:t>1627 - 91</a:t>
            </a:r>
            <a:r>
              <a:rPr lang="en-US" sz="1600" dirty="0">
                <a:latin typeface="Arial" panose="020B0604020202020204" pitchFamily="34" charset="0"/>
                <a:cs typeface="Arial" panose="020B0604020202020204" pitchFamily="34" charset="0"/>
              </a:rPr>
              <a:t>). He </a:t>
            </a:r>
            <a:r>
              <a:rPr lang="en-US" sz="1600" dirty="0" smtClean="0">
                <a:latin typeface="Arial" panose="020B0604020202020204" pitchFamily="34" charset="0"/>
                <a:cs typeface="Arial" panose="020B0604020202020204" pitchFamily="34" charset="0"/>
              </a:rPr>
              <a:t>was born </a:t>
            </a:r>
            <a:r>
              <a:rPr lang="en-US" sz="1600" dirty="0">
                <a:latin typeface="Arial" panose="020B0604020202020204" pitchFamily="34" charset="0"/>
                <a:cs typeface="Arial" panose="020B0604020202020204" pitchFamily="34" charset="0"/>
              </a:rPr>
              <a:t>in Ireland but did most of his </a:t>
            </a:r>
            <a:r>
              <a:rPr lang="en-US" sz="1600" dirty="0" smtClean="0">
                <a:latin typeface="Arial" panose="020B0604020202020204" pitchFamily="34" charset="0"/>
                <a:cs typeface="Arial" panose="020B0604020202020204" pitchFamily="34" charset="0"/>
              </a:rPr>
              <a:t>work in </a:t>
            </a:r>
            <a:r>
              <a:rPr lang="en-US" sz="1600" dirty="0">
                <a:latin typeface="Arial" panose="020B0604020202020204" pitchFamily="34" charset="0"/>
                <a:cs typeface="Arial" panose="020B0604020202020204" pitchFamily="34" charset="0"/>
              </a:rPr>
              <a:t>England. He put forward Boyle’s </a:t>
            </a:r>
            <a:r>
              <a:rPr lang="en-US" sz="1600" dirty="0" smtClean="0">
                <a:latin typeface="Arial" panose="020B0604020202020204" pitchFamily="34" charset="0"/>
                <a:cs typeface="Arial" panose="020B0604020202020204" pitchFamily="34" charset="0"/>
              </a:rPr>
              <a:t>Law for </a:t>
            </a:r>
            <a:r>
              <a:rPr lang="en-US" sz="1600" dirty="0">
                <a:latin typeface="Arial" panose="020B0604020202020204" pitchFamily="34" charset="0"/>
                <a:cs typeface="Arial" panose="020B0604020202020204" pitchFamily="34" charset="0"/>
              </a:rPr>
              <a:t>gases. And yes, it is a wig.</a:t>
            </a:r>
            <a:endParaRPr lang="en-GB" sz="1600"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333748894"/>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3.4 – How Electrons Are Arranged</a:t>
            </a:r>
            <a:endParaRPr lang="en-GB" sz="4000" b="1" dirty="0" smtClean="0"/>
          </a:p>
        </p:txBody>
      </p:sp>
      <p:sp>
        <p:nvSpPr>
          <p:cNvPr id="34" name="Rectangle 33"/>
          <p:cNvSpPr/>
          <p:nvPr/>
        </p:nvSpPr>
        <p:spPr>
          <a:xfrm>
            <a:off x="251519" y="1115329"/>
            <a:ext cx="5688633" cy="5401479"/>
          </a:xfrm>
          <a:prstGeom prst="rect">
            <a:avLst/>
          </a:prstGeom>
          <a:solidFill>
            <a:schemeClr val="accent1">
              <a:lumMod val="20000"/>
              <a:lumOff val="80000"/>
            </a:schemeClr>
          </a:solidFill>
          <a:ln w="57150">
            <a:solidFill>
              <a:srgbClr val="002060"/>
            </a:solidFill>
          </a:ln>
        </p:spPr>
        <p:txBody>
          <a:bodyPr wrap="square">
            <a:spAutoFit/>
          </a:bodyPr>
          <a:lstStyle/>
          <a:p>
            <a:pPr>
              <a:buClr>
                <a:srgbClr val="0070C0"/>
              </a:buClr>
            </a:pPr>
            <a:r>
              <a:rPr lang="en-US" sz="2300" b="1" dirty="0" smtClean="0">
                <a:solidFill>
                  <a:srgbClr val="C00000"/>
                </a:solidFill>
              </a:rPr>
              <a:t>And then…</a:t>
            </a:r>
            <a:endParaRPr lang="en-US" sz="2300" b="1" dirty="0">
              <a:solidFill>
                <a:srgbClr val="C00000"/>
              </a:solidFill>
            </a:endParaRPr>
          </a:p>
          <a:p>
            <a:pPr marL="355600" indent="-355600">
              <a:buClr>
                <a:srgbClr val="0070C0"/>
              </a:buClr>
              <a:buFont typeface="Wingdings 3" panose="05040102010807070707" pitchFamily="18" charset="2"/>
              <a:buChar char=""/>
            </a:pPr>
            <a:r>
              <a:rPr lang="en-US" sz="2300" dirty="0"/>
              <a:t>In 1955 Erwin Müller, an American, </a:t>
            </a:r>
            <a:r>
              <a:rPr lang="en-US" sz="2300" dirty="0" smtClean="0"/>
              <a:t>developed a </a:t>
            </a:r>
            <a:r>
              <a:rPr lang="en-US" sz="2300" dirty="0"/>
              <a:t>machine called a field-ion microscope. It </a:t>
            </a:r>
            <a:r>
              <a:rPr lang="en-US" sz="2300" dirty="0" smtClean="0"/>
              <a:t>could ‘picture</a:t>
            </a:r>
            <a:r>
              <a:rPr lang="en-US" sz="2300" dirty="0"/>
              <a:t>’ the tip of a needle, magnified 5 </a:t>
            </a:r>
            <a:r>
              <a:rPr lang="en-US" sz="2300" dirty="0" smtClean="0"/>
              <a:t>million times</a:t>
            </a:r>
            <a:r>
              <a:rPr lang="en-US" sz="2300" dirty="0"/>
              <a:t>! The atoms in the needle showed up as dots.</a:t>
            </a:r>
          </a:p>
          <a:p>
            <a:pPr marL="355600" indent="-355600">
              <a:buClr>
                <a:srgbClr val="0070C0"/>
              </a:buClr>
              <a:buFont typeface="Wingdings 3" panose="05040102010807070707" pitchFamily="18" charset="2"/>
              <a:buChar char=""/>
            </a:pPr>
            <a:r>
              <a:rPr lang="en-US" sz="2300" dirty="0"/>
              <a:t>Today, microscopes are much more </a:t>
            </a:r>
            <a:r>
              <a:rPr lang="en-US" sz="2300" dirty="0" smtClean="0"/>
              <a:t>powerful. The </a:t>
            </a:r>
            <a:r>
              <a:rPr lang="en-US" sz="2300" dirty="0"/>
              <a:t>scanning tunneling microscope gives us </a:t>
            </a:r>
            <a:r>
              <a:rPr lang="en-US" sz="2300" dirty="0" smtClean="0"/>
              <a:t>images of </a:t>
            </a:r>
            <a:r>
              <a:rPr lang="en-US" sz="2300" dirty="0"/>
              <a:t>individual atoms, magnified by up to 100 </a:t>
            </a:r>
            <a:r>
              <a:rPr lang="en-US" sz="2300" dirty="0" smtClean="0"/>
              <a:t>million times</a:t>
            </a:r>
            <a:r>
              <a:rPr lang="en-US" sz="2300" dirty="0"/>
              <a:t>. (See page 7 for an example.)</a:t>
            </a:r>
          </a:p>
          <a:p>
            <a:pPr marL="355600" indent="-355600">
              <a:buClr>
                <a:srgbClr val="0070C0"/>
              </a:buClr>
              <a:buFont typeface="Wingdings 3" panose="05040102010807070707" pitchFamily="18" charset="2"/>
              <a:buChar char=""/>
            </a:pPr>
            <a:r>
              <a:rPr lang="en-US" sz="2300" dirty="0"/>
              <a:t>Meanwhile, for many decades, scientists </a:t>
            </a:r>
            <a:r>
              <a:rPr lang="en-US" sz="2300" dirty="0" smtClean="0"/>
              <a:t>wondered what </a:t>
            </a:r>
            <a:r>
              <a:rPr lang="en-US" sz="2300" dirty="0"/>
              <a:t>was inside atoms. And that is another story.</a:t>
            </a:r>
            <a:endParaRPr lang="en-US" sz="2300" dirty="0" smtClean="0"/>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39</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4168" y="1121547"/>
            <a:ext cx="2714538" cy="2092281"/>
          </a:xfrm>
          <a:prstGeom prst="rect">
            <a:avLst/>
          </a:prstGeom>
        </p:spPr>
      </p:pic>
      <p:sp>
        <p:nvSpPr>
          <p:cNvPr id="3" name="Rectangle 2"/>
          <p:cNvSpPr/>
          <p:nvPr/>
        </p:nvSpPr>
        <p:spPr>
          <a:xfrm>
            <a:off x="6084168" y="3284984"/>
            <a:ext cx="2642530" cy="1323439"/>
          </a:xfrm>
          <a:prstGeom prst="rect">
            <a:avLst/>
          </a:prstGeom>
        </p:spPr>
        <p:txBody>
          <a:bodyPr wrap="square">
            <a:spAutoFit/>
          </a:bodyPr>
          <a:lstStyle/>
          <a:p>
            <a:r>
              <a:rPr lang="en-US" sz="2000" dirty="0">
                <a:latin typeface="Arial" panose="020B0604020202020204" pitchFamily="34" charset="0"/>
                <a:cs typeface="Arial" panose="020B0604020202020204" pitchFamily="34" charset="0"/>
              </a:rPr>
              <a:t>Getting ready to use the scanning tunneling </a:t>
            </a:r>
            <a:r>
              <a:rPr lang="en-US" sz="2000" dirty="0" err="1">
                <a:latin typeface="Arial" panose="020B0604020202020204" pitchFamily="34" charset="0"/>
                <a:cs typeface="Arial" panose="020B0604020202020204" pitchFamily="34" charset="0"/>
              </a:rPr>
              <a:t>miscroscope</a:t>
            </a:r>
            <a:r>
              <a:rPr lang="en-US" sz="2000" dirty="0">
                <a:latin typeface="Arial" panose="020B0604020202020204" pitchFamily="34" charset="0"/>
                <a:cs typeface="Arial" panose="020B0604020202020204" pitchFamily="34" charset="0"/>
              </a:rPr>
              <a:t>.</a:t>
            </a:r>
            <a:endParaRPr lang="en-GB" sz="2000"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228973906"/>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3.4 – </a:t>
            </a:r>
            <a:r>
              <a:rPr lang="en-US" sz="4000" dirty="0"/>
              <a:t>The </a:t>
            </a:r>
            <a:r>
              <a:rPr lang="en-US" sz="4000" dirty="0" smtClean="0"/>
              <a:t>Atom</a:t>
            </a:r>
            <a:r>
              <a:rPr lang="en-US" sz="4000" dirty="0"/>
              <a:t>: the </a:t>
            </a:r>
            <a:r>
              <a:rPr lang="en-US" sz="4000" dirty="0" smtClean="0"/>
              <a:t>Inside Story</a:t>
            </a:r>
            <a:endParaRPr lang="en-GB" sz="4000" b="1" dirty="0" smtClean="0"/>
          </a:p>
        </p:txBody>
      </p:sp>
      <p:sp>
        <p:nvSpPr>
          <p:cNvPr id="34" name="Rectangle 33"/>
          <p:cNvSpPr/>
          <p:nvPr/>
        </p:nvSpPr>
        <p:spPr>
          <a:xfrm>
            <a:off x="251519" y="1115329"/>
            <a:ext cx="5976665" cy="5509200"/>
          </a:xfrm>
          <a:prstGeom prst="rect">
            <a:avLst/>
          </a:prstGeom>
          <a:solidFill>
            <a:schemeClr val="accent1">
              <a:lumMod val="20000"/>
              <a:lumOff val="80000"/>
            </a:schemeClr>
          </a:solidFill>
          <a:ln w="57150">
            <a:solidFill>
              <a:srgbClr val="002060"/>
            </a:solidFill>
          </a:ln>
        </p:spPr>
        <p:txBody>
          <a:bodyPr wrap="square">
            <a:spAutoFit/>
          </a:bodyPr>
          <a:lstStyle/>
          <a:p>
            <a:pPr>
              <a:buClr>
                <a:srgbClr val="0070C0"/>
              </a:buClr>
            </a:pPr>
            <a:r>
              <a:rPr lang="en-US" sz="1760" b="1" dirty="0">
                <a:solidFill>
                  <a:srgbClr val="C00000"/>
                </a:solidFill>
              </a:rPr>
              <a:t>Bring on the physicists</a:t>
            </a:r>
          </a:p>
          <a:p>
            <a:pPr marL="355600" indent="-355600">
              <a:buClr>
                <a:srgbClr val="0070C0"/>
              </a:buClr>
              <a:buFont typeface="Wingdings 3" panose="05040102010807070707" pitchFamily="18" charset="2"/>
              <a:buChar char=""/>
            </a:pPr>
            <a:r>
              <a:rPr lang="en-US" sz="1760" dirty="0"/>
              <a:t>By 200 years ago, chemists had accepted that everything was indeed </a:t>
            </a:r>
            <a:r>
              <a:rPr lang="en-US" sz="1760" dirty="0" smtClean="0"/>
              <a:t>made of </a:t>
            </a:r>
            <a:r>
              <a:rPr lang="en-US" sz="1760" dirty="0"/>
              <a:t>tiny indivisible particles: atoms. But now we know they are not </a:t>
            </a:r>
            <a:r>
              <a:rPr lang="en-US" sz="1760" dirty="0" smtClean="0"/>
              <a:t>quite indivisible</a:t>
            </a:r>
            <a:r>
              <a:rPr lang="en-US" sz="1760" dirty="0"/>
              <a:t>! In the last 120 years or so, we have learned a great deal </a:t>
            </a:r>
            <a:r>
              <a:rPr lang="en-US" sz="1760" dirty="0" smtClean="0"/>
              <a:t>about the </a:t>
            </a:r>
            <a:r>
              <a:rPr lang="en-US" sz="1760" dirty="0"/>
              <a:t>particles inside atoms, thanks to physicists.</a:t>
            </a:r>
          </a:p>
          <a:p>
            <a:pPr>
              <a:buClr>
                <a:srgbClr val="0070C0"/>
              </a:buClr>
            </a:pPr>
            <a:r>
              <a:rPr lang="en-US" sz="1760" b="1" dirty="0">
                <a:solidFill>
                  <a:srgbClr val="C00000"/>
                </a:solidFill>
              </a:rPr>
              <a:t>First, the electrons</a:t>
            </a:r>
          </a:p>
          <a:p>
            <a:pPr marL="355600" indent="-355600">
              <a:buClr>
                <a:srgbClr val="0070C0"/>
              </a:buClr>
              <a:buFont typeface="Wingdings 3" panose="05040102010807070707" pitchFamily="18" charset="2"/>
              <a:buChar char=""/>
            </a:pPr>
            <a:r>
              <a:rPr lang="en-US" sz="1760" dirty="0"/>
              <a:t>In 1897, the English physicist J.J. Thomson was investigating </a:t>
            </a:r>
            <a:r>
              <a:rPr lang="en-US" sz="1760" dirty="0" smtClean="0"/>
              <a:t>cathode rays</a:t>
            </a:r>
            <a:r>
              <a:rPr lang="en-US" sz="1760" dirty="0"/>
              <a:t>. These mystery rays glowed inside an empty glass tube, when it </a:t>
            </a:r>
            <a:r>
              <a:rPr lang="en-US" sz="1760" dirty="0" smtClean="0"/>
              <a:t>was plugged </a:t>
            </a:r>
            <a:r>
              <a:rPr lang="en-US" sz="1760" dirty="0"/>
              <a:t>into an electric circuit.</a:t>
            </a:r>
          </a:p>
          <a:p>
            <a:pPr marL="355600" indent="-355600">
              <a:buClr>
                <a:srgbClr val="0070C0"/>
              </a:buClr>
              <a:buFont typeface="Wingdings 3" panose="05040102010807070707" pitchFamily="18" charset="2"/>
              <a:buChar char=""/>
            </a:pPr>
            <a:r>
              <a:rPr lang="en-US" sz="1760" dirty="0"/>
              <a:t>He deduced that these rays were streams of charged particles, </a:t>
            </a:r>
            <a:r>
              <a:rPr lang="en-US" sz="1760" dirty="0" smtClean="0"/>
              <a:t>much </a:t>
            </a:r>
            <a:r>
              <a:rPr lang="en-US" sz="1760" i="1" dirty="0" smtClean="0"/>
              <a:t>smaller </a:t>
            </a:r>
            <a:r>
              <a:rPr lang="en-US" sz="1760" i="1" dirty="0"/>
              <a:t>than atoms</a:t>
            </a:r>
            <a:r>
              <a:rPr lang="en-US" sz="1760" dirty="0"/>
              <a:t>. In fact they were bits from atoms. He called </a:t>
            </a:r>
            <a:r>
              <a:rPr lang="en-US" sz="1760" dirty="0" smtClean="0"/>
              <a:t>them corpuscles</a:t>
            </a:r>
            <a:r>
              <a:rPr lang="en-US" sz="1760" dirty="0"/>
              <a:t>, but soon the name got changed to </a:t>
            </a:r>
            <a:r>
              <a:rPr lang="en-US" sz="1760" b="1" dirty="0" smtClean="0"/>
              <a:t>electrons</a:t>
            </a:r>
            <a:r>
              <a:rPr lang="en-US" sz="1760" dirty="0" smtClean="0"/>
              <a:t>.</a:t>
            </a:r>
          </a:p>
          <a:p>
            <a:pPr marL="355600" indent="-355600">
              <a:buClr>
                <a:srgbClr val="0070C0"/>
              </a:buClr>
              <a:buFont typeface="Wingdings 3" panose="05040102010807070707" pitchFamily="18" charset="2"/>
              <a:buChar char=""/>
            </a:pPr>
            <a:r>
              <a:rPr lang="en-US" sz="1760" dirty="0" smtClean="0"/>
              <a:t>It </a:t>
            </a:r>
            <a:r>
              <a:rPr lang="en-US" sz="1760" dirty="0"/>
              <a:t>was a shock to find that atoms were not the smallest particle after </a:t>
            </a:r>
            <a:r>
              <a:rPr lang="en-US" sz="1760" dirty="0" smtClean="0"/>
              <a:t>all! Thomson </a:t>
            </a:r>
            <a:r>
              <a:rPr lang="en-US" sz="1760" dirty="0"/>
              <a:t>imagined that electrons were stuck on the atoms like raisins </a:t>
            </a:r>
            <a:r>
              <a:rPr lang="en-US" sz="1760" dirty="0" smtClean="0"/>
              <a:t>on a </a:t>
            </a:r>
            <a:r>
              <a:rPr lang="en-US" sz="1760" dirty="0"/>
              <a:t>bun. The rest of the atom (the bun) had a positive charge.</a:t>
            </a:r>
            <a:endParaRPr lang="en-US" sz="1760" dirty="0" smtClean="0"/>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40</a:t>
            </a:r>
            <a:endParaRPr lang="en-GB" sz="96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372200" y="1196752"/>
            <a:ext cx="2376264" cy="3727472"/>
          </a:xfrm>
          <a:prstGeom prst="rect">
            <a:avLst/>
          </a:prstGeom>
        </p:spPr>
      </p:pic>
      <p:sp>
        <p:nvSpPr>
          <p:cNvPr id="6" name="TextBox 5">
            <a:hlinkClick r:id="rId4"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1049569105"/>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2723179325"/>
              </p:ext>
            </p:extLst>
          </p:nvPr>
        </p:nvGraphicFramePr>
        <p:xfrm>
          <a:off x="331250" y="1623784"/>
          <a:ext cx="8417211" cy="414528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 AO3.</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7.</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The paper is structured to assess grade ranges</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A*–G.</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20% of the final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total mark.</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 AO3.</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7.</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The paper is structured to assess grade ranges</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A*–G.</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20% of the final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total mark.</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3.4 – </a:t>
            </a:r>
            <a:r>
              <a:rPr lang="en-US" sz="4000" dirty="0"/>
              <a:t>The </a:t>
            </a:r>
            <a:r>
              <a:rPr lang="en-US" sz="4000" dirty="0" smtClean="0"/>
              <a:t>Atom</a:t>
            </a:r>
            <a:r>
              <a:rPr lang="en-US" sz="4000" dirty="0"/>
              <a:t>: the </a:t>
            </a:r>
            <a:r>
              <a:rPr lang="en-US" sz="4000" dirty="0" smtClean="0"/>
              <a:t>Inside Story</a:t>
            </a:r>
            <a:endParaRPr lang="en-GB" sz="4000" b="1" dirty="0" smtClean="0"/>
          </a:p>
        </p:txBody>
      </p:sp>
      <p:sp>
        <p:nvSpPr>
          <p:cNvPr id="34" name="Rectangle 33"/>
          <p:cNvSpPr/>
          <p:nvPr/>
        </p:nvSpPr>
        <p:spPr>
          <a:xfrm>
            <a:off x="251519" y="1115329"/>
            <a:ext cx="5828925" cy="4351961"/>
          </a:xfrm>
          <a:prstGeom prst="rect">
            <a:avLst/>
          </a:prstGeom>
          <a:solidFill>
            <a:schemeClr val="accent1">
              <a:lumMod val="20000"/>
              <a:lumOff val="80000"/>
            </a:schemeClr>
          </a:solidFill>
          <a:ln w="57150">
            <a:solidFill>
              <a:srgbClr val="002060"/>
            </a:solidFill>
          </a:ln>
        </p:spPr>
        <p:txBody>
          <a:bodyPr wrap="square">
            <a:spAutoFit/>
          </a:bodyPr>
          <a:lstStyle/>
          <a:p>
            <a:pPr>
              <a:buClr>
                <a:srgbClr val="0070C0"/>
              </a:buClr>
            </a:pPr>
            <a:r>
              <a:rPr lang="en-US" sz="1730" b="1" dirty="0" smtClean="0">
                <a:solidFill>
                  <a:srgbClr val="C00000"/>
                </a:solidFill>
              </a:rPr>
              <a:t>More </a:t>
            </a:r>
            <a:r>
              <a:rPr lang="en-US" sz="1730" b="1" dirty="0">
                <a:solidFill>
                  <a:srgbClr val="C00000"/>
                </a:solidFill>
              </a:rPr>
              <a:t>strange rays</a:t>
            </a:r>
          </a:p>
          <a:p>
            <a:pPr marL="355600" indent="-355600">
              <a:buClr>
                <a:srgbClr val="0070C0"/>
              </a:buClr>
              <a:buFont typeface="Wingdings 3" panose="05040102010807070707" pitchFamily="18" charset="2"/>
              <a:buChar char=""/>
            </a:pPr>
            <a:r>
              <a:rPr lang="en-US" sz="1730" dirty="0"/>
              <a:t>A year earlier, a French physicist called Becquerel had been </a:t>
            </a:r>
            <a:r>
              <a:rPr lang="en-US" sz="1730" dirty="0" smtClean="0"/>
              <a:t>working with </a:t>
            </a:r>
            <a:r>
              <a:rPr lang="en-US" sz="1730" dirty="0"/>
              <a:t>crystals of a uranium salt. He found that they glowed in the dark.</a:t>
            </a:r>
          </a:p>
          <a:p>
            <a:pPr marL="355600" indent="-355600">
              <a:buClr>
                <a:srgbClr val="0070C0"/>
              </a:buClr>
              <a:buFont typeface="Wingdings 3" panose="05040102010807070707" pitchFamily="18" charset="2"/>
              <a:buChar char=""/>
            </a:pPr>
            <a:r>
              <a:rPr lang="en-US" sz="1730" dirty="0"/>
              <a:t>By </a:t>
            </a:r>
            <a:r>
              <a:rPr lang="en-US" sz="1730" dirty="0" smtClean="0"/>
              <a:t>accident, he left some in a drawer, wrapped in thick paper, on top of a photographic plate. To his surprise, he found an image of the crystals on the plate. They had given out rays of some kind, that could pass through paper! He had discovered </a:t>
            </a:r>
            <a:r>
              <a:rPr lang="en-US" sz="1730" b="1" dirty="0" smtClean="0"/>
              <a:t>radioactivity</a:t>
            </a:r>
            <a:r>
              <a:rPr lang="en-US" sz="1730" dirty="0" smtClean="0"/>
              <a:t>.</a:t>
            </a:r>
          </a:p>
          <a:p>
            <a:pPr marL="355600" indent="-355600">
              <a:buClr>
                <a:srgbClr val="0070C0"/>
              </a:buClr>
              <a:buFont typeface="Wingdings 3" panose="05040102010807070707" pitchFamily="18" charset="2"/>
              <a:buChar char=""/>
            </a:pPr>
            <a:r>
              <a:rPr lang="en-US" sz="1730" dirty="0" smtClean="0"/>
              <a:t>Later, the English physicist Ernest Rutherford found that radiation could be separated into </a:t>
            </a:r>
            <a:r>
              <a:rPr lang="en-US" sz="1730" b="1" dirty="0" smtClean="0"/>
              <a:t>alpha particles, beta particles, and gamma rays</a:t>
            </a:r>
            <a:r>
              <a:rPr lang="en-US" sz="1730" dirty="0" smtClean="0"/>
              <a:t>. Alpha particles were found to be 7000 times heavier than electrons, with a positive charge. You could speed them up and shoot them like tiny bullets! (We know now they consist of two protons and two neutrons.)</a:t>
            </a:r>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40</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6102210" y="3060249"/>
            <a:ext cx="2718262" cy="584775"/>
          </a:xfrm>
          <a:prstGeom prst="rect">
            <a:avLst/>
          </a:prstGeom>
        </p:spPr>
        <p:txBody>
          <a:bodyPr wrap="square">
            <a:spAutoFit/>
          </a:bodyPr>
          <a:lstStyle/>
          <a:p>
            <a:r>
              <a:rPr lang="en-US" sz="1600" dirty="0">
                <a:latin typeface="Arial" panose="020B0604020202020204" pitchFamily="34" charset="0"/>
                <a:cs typeface="Arial" panose="020B0604020202020204" pitchFamily="34" charset="0"/>
              </a:rPr>
              <a:t>Becquerel’s plate, showing the </a:t>
            </a:r>
            <a:r>
              <a:rPr lang="en-US" sz="1600" dirty="0" smtClean="0">
                <a:latin typeface="Arial" panose="020B0604020202020204" pitchFamily="34" charset="0"/>
                <a:cs typeface="Arial" panose="020B0604020202020204" pitchFamily="34" charset="0"/>
              </a:rPr>
              <a:t>image of </a:t>
            </a:r>
            <a:r>
              <a:rPr lang="en-US" sz="1600" dirty="0">
                <a:latin typeface="Arial" panose="020B0604020202020204" pitchFamily="34" charset="0"/>
                <a:cs typeface="Arial" panose="020B0604020202020204" pitchFamily="34" charset="0"/>
              </a:rPr>
              <a:t>the crystals.</a:t>
            </a:r>
            <a:endParaRPr lang="en-GB" sz="16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8184" y="1144282"/>
            <a:ext cx="2570522" cy="1822568"/>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2158" t="3962" r="3953" b="2493"/>
          <a:stretch/>
        </p:blipFill>
        <p:spPr>
          <a:xfrm>
            <a:off x="6228184" y="3717032"/>
            <a:ext cx="2566798" cy="1681696"/>
          </a:xfrm>
          <a:prstGeom prst="rect">
            <a:avLst/>
          </a:prstGeom>
        </p:spPr>
      </p:pic>
      <p:sp>
        <p:nvSpPr>
          <p:cNvPr id="6" name="Rectangle 5"/>
          <p:cNvSpPr/>
          <p:nvPr/>
        </p:nvSpPr>
        <p:spPr>
          <a:xfrm>
            <a:off x="251519" y="5517232"/>
            <a:ext cx="8543463" cy="1077218"/>
          </a:xfrm>
          <a:prstGeom prst="rect">
            <a:avLst/>
          </a:prstGeom>
          <a:solidFill>
            <a:schemeClr val="accent6">
              <a:lumMod val="20000"/>
              <a:lumOff val="80000"/>
            </a:schemeClr>
          </a:solidFill>
        </p:spPr>
        <p:txBody>
          <a:bodyPr wrap="square">
            <a:spAutoFit/>
          </a:bodyPr>
          <a:lstStyle/>
          <a:p>
            <a:r>
              <a:rPr lang="en-GB" sz="1600" dirty="0">
                <a:latin typeface="Arial" panose="020B0604020202020204" pitchFamily="34" charset="0"/>
                <a:cs typeface="Arial" panose="020B0604020202020204" pitchFamily="34" charset="0"/>
              </a:rPr>
              <a:t>The Polish scientist Marie </a:t>
            </a:r>
            <a:r>
              <a:rPr lang="en-GB" sz="1600" dirty="0" smtClean="0">
                <a:latin typeface="Arial" panose="020B0604020202020204" pitchFamily="34" charset="0"/>
                <a:cs typeface="Arial" panose="020B0604020202020204" pitchFamily="34" charset="0"/>
              </a:rPr>
              <a:t>Curie </a:t>
            </a:r>
            <a:r>
              <a:rPr lang="en-US" sz="1600" dirty="0" smtClean="0">
                <a:latin typeface="Arial" panose="020B0604020202020204" pitchFamily="34" charset="0"/>
                <a:cs typeface="Arial" panose="020B0604020202020204" pitchFamily="34" charset="0"/>
              </a:rPr>
              <a:t>(1867 - 1934</a:t>
            </a:r>
            <a:r>
              <a:rPr lang="en-US" sz="1600" dirty="0">
                <a:latin typeface="Arial" panose="020B0604020202020204" pitchFamily="34" charset="0"/>
                <a:cs typeface="Arial" panose="020B0604020202020204" pitchFamily="34" charset="0"/>
              </a:rPr>
              <a:t>) heard about </a:t>
            </a:r>
            <a:r>
              <a:rPr lang="en-US" sz="1600" dirty="0" smtClean="0">
                <a:latin typeface="Arial" panose="020B0604020202020204" pitchFamily="34" charset="0"/>
                <a:cs typeface="Arial" panose="020B0604020202020204" pitchFamily="34" charset="0"/>
              </a:rPr>
              <a:t>Becquerel’s discovery</a:t>
            </a:r>
            <a:r>
              <a:rPr lang="en-US" sz="1600" dirty="0">
                <a:latin typeface="Arial" panose="020B0604020202020204" pitchFamily="34" charset="0"/>
                <a:cs typeface="Arial" panose="020B0604020202020204" pitchFamily="34" charset="0"/>
              </a:rPr>
              <a:t>. She began to look for </a:t>
            </a:r>
            <a:r>
              <a:rPr lang="en-US" sz="1600" dirty="0" smtClean="0">
                <a:latin typeface="Arial" panose="020B0604020202020204" pitchFamily="34" charset="0"/>
                <a:cs typeface="Arial" panose="020B0604020202020204" pitchFamily="34" charset="0"/>
              </a:rPr>
              <a:t>other </a:t>
            </a:r>
            <a:r>
              <a:rPr lang="en-GB" sz="1600" dirty="0" smtClean="0">
                <a:latin typeface="Arial" panose="020B0604020202020204" pitchFamily="34" charset="0"/>
                <a:cs typeface="Arial" panose="020B0604020202020204" pitchFamily="34" charset="0"/>
              </a:rPr>
              <a:t>radioactive </a:t>
            </a:r>
            <a:r>
              <a:rPr lang="en-GB" sz="1600" dirty="0">
                <a:latin typeface="Arial" panose="020B0604020202020204" pitchFamily="34" charset="0"/>
                <a:cs typeface="Arial" panose="020B0604020202020204" pitchFamily="34" charset="0"/>
              </a:rPr>
              <a:t>substances – and </a:t>
            </a:r>
            <a:r>
              <a:rPr lang="en-GB" sz="1600" dirty="0" smtClean="0">
                <a:latin typeface="Arial" panose="020B0604020202020204" pitchFamily="34" charset="0"/>
                <a:cs typeface="Arial" panose="020B0604020202020204" pitchFamily="34" charset="0"/>
              </a:rPr>
              <a:t>discovered </a:t>
            </a:r>
            <a:r>
              <a:rPr lang="en-US" sz="1600" dirty="0" smtClean="0">
                <a:latin typeface="Arial" panose="020B0604020202020204" pitchFamily="34" charset="0"/>
                <a:cs typeface="Arial" panose="020B0604020202020204" pitchFamily="34" charset="0"/>
              </a:rPr>
              <a:t>the </a:t>
            </a:r>
            <a:r>
              <a:rPr lang="en-US" sz="1600" dirty="0">
                <a:latin typeface="Arial" panose="020B0604020202020204" pitchFamily="34" charset="0"/>
                <a:cs typeface="Arial" panose="020B0604020202020204" pitchFamily="34" charset="0"/>
              </a:rPr>
              <a:t>elements polonium and </a:t>
            </a:r>
            <a:r>
              <a:rPr lang="en-US" sz="1600" dirty="0" smtClean="0">
                <a:latin typeface="Arial" panose="020B0604020202020204" pitchFamily="34" charset="0"/>
                <a:cs typeface="Arial" panose="020B0604020202020204" pitchFamily="34" charset="0"/>
              </a:rPr>
              <a:t>radium. Marie </a:t>
            </a:r>
            <a:r>
              <a:rPr lang="en-US" sz="1600" dirty="0">
                <a:latin typeface="Arial" panose="020B0604020202020204" pitchFamily="34" charset="0"/>
                <a:cs typeface="Arial" panose="020B0604020202020204" pitchFamily="34" charset="0"/>
              </a:rPr>
              <a:t>Curie spent years searching </a:t>
            </a:r>
            <a:r>
              <a:rPr lang="en-US" sz="1600" dirty="0" smtClean="0">
                <a:latin typeface="Arial" panose="020B0604020202020204" pitchFamily="34" charset="0"/>
                <a:cs typeface="Arial" panose="020B0604020202020204" pitchFamily="34" charset="0"/>
              </a:rPr>
              <a:t>for ways </a:t>
            </a:r>
            <a:r>
              <a:rPr lang="en-US" sz="1600" dirty="0">
                <a:latin typeface="Arial" panose="020B0604020202020204" pitchFamily="34" charset="0"/>
                <a:cs typeface="Arial" panose="020B0604020202020204" pitchFamily="34" charset="0"/>
              </a:rPr>
              <a:t>to use radiation in </a:t>
            </a:r>
            <a:r>
              <a:rPr lang="en-US" sz="1600" dirty="0" smtClean="0">
                <a:latin typeface="Arial" panose="020B0604020202020204" pitchFamily="34" charset="0"/>
                <a:cs typeface="Arial" panose="020B0604020202020204" pitchFamily="34" charset="0"/>
              </a:rPr>
              <a:t>medicine. Sadly</a:t>
            </a:r>
            <a:r>
              <a:rPr lang="en-US" sz="1600" dirty="0">
                <a:latin typeface="Arial" panose="020B0604020202020204" pitchFamily="34" charset="0"/>
                <a:cs typeface="Arial" panose="020B0604020202020204" pitchFamily="34" charset="0"/>
              </a:rPr>
              <a:t>, she herself died from </a:t>
            </a:r>
            <a:r>
              <a:rPr lang="en-US" sz="1600" dirty="0" smtClean="0">
                <a:latin typeface="Arial" panose="020B0604020202020204" pitchFamily="34" charset="0"/>
                <a:cs typeface="Arial" panose="020B0604020202020204" pitchFamily="34" charset="0"/>
              </a:rPr>
              <a:t>cancer caused </a:t>
            </a:r>
            <a:r>
              <a:rPr lang="en-US" sz="1600" dirty="0">
                <a:latin typeface="Arial" panose="020B0604020202020204" pitchFamily="34" charset="0"/>
                <a:cs typeface="Arial" panose="020B0604020202020204" pitchFamily="34" charset="0"/>
              </a:rPr>
              <a:t>by exposure to radium.</a:t>
            </a:r>
            <a:endParaRPr lang="en-GB" sz="1600" dirty="0">
              <a:latin typeface="Arial" panose="020B0604020202020204" pitchFamily="34" charset="0"/>
              <a:cs typeface="Arial" panose="020B0604020202020204" pitchFamily="34" charset="0"/>
            </a:endParaRPr>
          </a:p>
        </p:txBody>
      </p:sp>
      <p:sp>
        <p:nvSpPr>
          <p:cNvPr id="10" name="TextBox 9">
            <a:hlinkClick r:id="rId5"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1417238671"/>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3.4 – </a:t>
            </a:r>
            <a:r>
              <a:rPr lang="en-US" sz="4000" dirty="0"/>
              <a:t>The </a:t>
            </a:r>
            <a:r>
              <a:rPr lang="en-US" sz="4000" dirty="0" smtClean="0"/>
              <a:t>Atom</a:t>
            </a:r>
            <a:r>
              <a:rPr lang="en-US" sz="4000" dirty="0"/>
              <a:t>: the </a:t>
            </a:r>
            <a:r>
              <a:rPr lang="en-US" sz="4000" dirty="0" smtClean="0"/>
              <a:t>Inside Story</a:t>
            </a:r>
            <a:endParaRPr lang="en-GB" sz="4000" b="1" dirty="0" smtClean="0"/>
          </a:p>
        </p:txBody>
      </p:sp>
      <p:sp>
        <p:nvSpPr>
          <p:cNvPr id="34" name="Rectangle 33"/>
          <p:cNvSpPr/>
          <p:nvPr/>
        </p:nvSpPr>
        <p:spPr>
          <a:xfrm>
            <a:off x="251519" y="1115329"/>
            <a:ext cx="6048673" cy="5410712"/>
          </a:xfrm>
          <a:prstGeom prst="rect">
            <a:avLst/>
          </a:prstGeom>
          <a:solidFill>
            <a:schemeClr val="accent1">
              <a:lumMod val="20000"/>
              <a:lumOff val="80000"/>
            </a:schemeClr>
          </a:solidFill>
          <a:ln w="57150">
            <a:solidFill>
              <a:srgbClr val="002060"/>
            </a:solidFill>
          </a:ln>
        </p:spPr>
        <p:txBody>
          <a:bodyPr wrap="square">
            <a:spAutoFit/>
          </a:bodyPr>
          <a:lstStyle/>
          <a:p>
            <a:pPr>
              <a:buClr>
                <a:srgbClr val="0070C0"/>
              </a:buClr>
            </a:pPr>
            <a:r>
              <a:rPr lang="en-US" sz="1920" b="1" dirty="0" smtClean="0">
                <a:solidFill>
                  <a:srgbClr val="C00000"/>
                </a:solidFill>
              </a:rPr>
              <a:t>The </a:t>
            </a:r>
            <a:r>
              <a:rPr lang="en-US" sz="1920" b="1" dirty="0">
                <a:solidFill>
                  <a:srgbClr val="C00000"/>
                </a:solidFill>
              </a:rPr>
              <a:t>nucleus and </a:t>
            </a:r>
            <a:r>
              <a:rPr lang="en-US" sz="1920" b="1" dirty="0" smtClean="0">
                <a:solidFill>
                  <a:srgbClr val="C00000"/>
                </a:solidFill>
              </a:rPr>
              <a:t>protons</a:t>
            </a:r>
          </a:p>
          <a:p>
            <a:pPr marL="355600" indent="-355600">
              <a:buClr>
                <a:srgbClr val="0070C0"/>
              </a:buClr>
              <a:buFont typeface="Wingdings 3" panose="05040102010807070707" pitchFamily="18" charset="2"/>
              <a:buChar char=""/>
            </a:pPr>
            <a:r>
              <a:rPr lang="en-US" sz="1920" dirty="0"/>
              <a:t>In 1911, in England, Ernest Rutherford was experimenting with </a:t>
            </a:r>
            <a:r>
              <a:rPr lang="en-US" sz="1920" dirty="0" smtClean="0"/>
              <a:t>alpha particles</a:t>
            </a:r>
            <a:r>
              <a:rPr lang="en-US" sz="1920" dirty="0"/>
              <a:t>. He shot a stream of them at some gold foil. Most went </a:t>
            </a:r>
            <a:r>
              <a:rPr lang="en-US" sz="1920" dirty="0" smtClean="0"/>
              <a:t>right through </a:t>
            </a:r>
            <a:r>
              <a:rPr lang="en-US" sz="1920" dirty="0"/>
              <a:t>it. But some bounced back!</a:t>
            </a:r>
          </a:p>
          <a:p>
            <a:pPr marL="355600" indent="-355600">
              <a:buClr>
                <a:srgbClr val="0070C0"/>
              </a:buClr>
              <a:buFont typeface="Wingdings 3" panose="05040102010807070707" pitchFamily="18" charset="2"/>
              <a:buChar char=""/>
            </a:pPr>
            <a:r>
              <a:rPr lang="en-US" sz="1920" dirty="0"/>
              <a:t>Rutherford deduced that an atom is mostly empty space, which the </a:t>
            </a:r>
            <a:r>
              <a:rPr lang="en-US" sz="1920" dirty="0" smtClean="0"/>
              <a:t>alpha particles </a:t>
            </a:r>
            <a:r>
              <a:rPr lang="en-US" sz="1920" dirty="0"/>
              <a:t>can pass through. But there is something small and dense at </a:t>
            </a:r>
            <a:r>
              <a:rPr lang="en-US" sz="1920" dirty="0" smtClean="0"/>
              <a:t>the centre </a:t>
            </a:r>
            <a:r>
              <a:rPr lang="en-US" sz="1920" dirty="0"/>
              <a:t>of the atom – and if an alpha particle hits this it will bounce back.</a:t>
            </a:r>
          </a:p>
          <a:p>
            <a:pPr marL="355600" indent="-355600">
              <a:buClr>
                <a:srgbClr val="0070C0"/>
              </a:buClr>
              <a:buFont typeface="Wingdings 3" panose="05040102010807070707" pitchFamily="18" charset="2"/>
              <a:buChar char=""/>
            </a:pPr>
            <a:r>
              <a:rPr lang="en-US" sz="1920" dirty="0"/>
              <a:t>He had discovered the </a:t>
            </a:r>
            <a:r>
              <a:rPr lang="en-US" sz="1920" b="1" dirty="0"/>
              <a:t>nucleus</a:t>
            </a:r>
            <a:r>
              <a:rPr lang="en-US" sz="1920" dirty="0"/>
              <a:t>. He assumed it was made up of </a:t>
            </a:r>
            <a:r>
              <a:rPr lang="en-US" sz="1920" dirty="0" smtClean="0"/>
              <a:t>particles of </a:t>
            </a:r>
            <a:r>
              <a:rPr lang="en-US" sz="1920" dirty="0"/>
              <a:t>positive charge, and called them </a:t>
            </a:r>
            <a:r>
              <a:rPr lang="en-US" sz="1920" b="1" dirty="0"/>
              <a:t>protons</a:t>
            </a:r>
            <a:r>
              <a:rPr lang="en-US" sz="1920" dirty="0"/>
              <a:t>.</a:t>
            </a:r>
          </a:p>
          <a:p>
            <a:pPr>
              <a:buClr>
                <a:srgbClr val="0070C0"/>
              </a:buClr>
            </a:pPr>
            <a:r>
              <a:rPr lang="en-US" sz="1920" b="1" dirty="0">
                <a:solidFill>
                  <a:srgbClr val="C00000"/>
                </a:solidFill>
              </a:rPr>
              <a:t>Those electron shells</a:t>
            </a:r>
          </a:p>
          <a:p>
            <a:pPr marL="355600" indent="-355600">
              <a:buClr>
                <a:srgbClr val="0070C0"/>
              </a:buClr>
              <a:buFont typeface="Wingdings 3" panose="05040102010807070707" pitchFamily="18" charset="2"/>
              <a:buChar char=""/>
            </a:pPr>
            <a:r>
              <a:rPr lang="en-US" sz="1920" dirty="0"/>
              <a:t>If the nucleus is positive, why don’t the negative electrons rush </a:t>
            </a:r>
            <a:r>
              <a:rPr lang="en-US" sz="1920" dirty="0" smtClean="0"/>
              <a:t>straight into </a:t>
            </a:r>
            <a:r>
              <a:rPr lang="en-US" sz="1920" dirty="0"/>
              <a:t>it? In 1913 Niels Bohr came up with the theory of ‘electron shells</a:t>
            </a:r>
            <a:r>
              <a:rPr lang="en-US" sz="1920" dirty="0" smtClean="0"/>
              <a:t>’. It </a:t>
            </a:r>
            <a:r>
              <a:rPr lang="en-US" sz="1920" dirty="0"/>
              <a:t>fitted all the experiments.</a:t>
            </a:r>
            <a:endParaRPr lang="en-US" sz="1920" dirty="0" smtClean="0"/>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41</a:t>
            </a:r>
            <a:endParaRPr lang="en-GB" sz="960" b="1"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444208" y="1193239"/>
            <a:ext cx="2323574" cy="3528392"/>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444208" y="4721631"/>
            <a:ext cx="2323574" cy="1659697"/>
          </a:xfrm>
          <a:prstGeom prst="rect">
            <a:avLst/>
          </a:prstGeom>
        </p:spPr>
      </p:pic>
      <p:sp>
        <p:nvSpPr>
          <p:cNvPr id="7" name="TextBox 6">
            <a:hlinkClick r:id="rId5"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974888484"/>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3.4 – </a:t>
            </a:r>
            <a:r>
              <a:rPr lang="en-US" sz="4000" dirty="0"/>
              <a:t>The </a:t>
            </a:r>
            <a:r>
              <a:rPr lang="en-US" sz="4000" dirty="0" smtClean="0"/>
              <a:t>Atom</a:t>
            </a:r>
            <a:r>
              <a:rPr lang="en-US" sz="4000" dirty="0"/>
              <a:t>: the </a:t>
            </a:r>
            <a:r>
              <a:rPr lang="en-US" sz="4000" dirty="0" smtClean="0"/>
              <a:t>Inside Story</a:t>
            </a:r>
            <a:endParaRPr lang="en-GB" sz="4000" b="1" dirty="0" smtClean="0"/>
          </a:p>
        </p:txBody>
      </p:sp>
      <p:sp>
        <p:nvSpPr>
          <p:cNvPr id="34" name="Rectangle 33"/>
          <p:cNvSpPr/>
          <p:nvPr/>
        </p:nvSpPr>
        <p:spPr>
          <a:xfrm>
            <a:off x="251519" y="1115329"/>
            <a:ext cx="8555010" cy="5355312"/>
          </a:xfrm>
          <a:prstGeom prst="rect">
            <a:avLst/>
          </a:prstGeom>
          <a:solidFill>
            <a:schemeClr val="accent1">
              <a:lumMod val="20000"/>
              <a:lumOff val="80000"/>
            </a:schemeClr>
          </a:solidFill>
          <a:ln w="57150">
            <a:solidFill>
              <a:srgbClr val="002060"/>
            </a:solidFill>
          </a:ln>
        </p:spPr>
        <p:txBody>
          <a:bodyPr wrap="square">
            <a:spAutoFit/>
          </a:bodyPr>
          <a:lstStyle/>
          <a:p>
            <a:pPr>
              <a:buClr>
                <a:srgbClr val="0070C0"/>
              </a:buClr>
            </a:pPr>
            <a:r>
              <a:rPr lang="en-US" sz="1900" b="1" dirty="0">
                <a:solidFill>
                  <a:srgbClr val="C00000"/>
                </a:solidFill>
              </a:rPr>
              <a:t>At last, the neutrons</a:t>
            </a:r>
          </a:p>
          <a:p>
            <a:pPr marL="355600" indent="-355600">
              <a:buClr>
                <a:srgbClr val="0070C0"/>
              </a:buClr>
              <a:buFont typeface="Wingdings 3" panose="05040102010807070707" pitchFamily="18" charset="2"/>
              <a:buChar char=""/>
            </a:pPr>
            <a:r>
              <a:rPr lang="en-US" sz="1900" dirty="0"/>
              <a:t>In 1930, two German physicists, Bothe and Becker, shot </a:t>
            </a:r>
            <a:r>
              <a:rPr lang="en-US" sz="1900" dirty="0" smtClean="0"/>
              <a:t/>
            </a:r>
            <a:br>
              <a:rPr lang="en-US" sz="1900" dirty="0" smtClean="0"/>
            </a:br>
            <a:r>
              <a:rPr lang="en-US" sz="1900" dirty="0" smtClean="0"/>
              <a:t>alpha </a:t>
            </a:r>
            <a:r>
              <a:rPr lang="en-US" sz="1900" dirty="0"/>
              <a:t>particles </a:t>
            </a:r>
            <a:r>
              <a:rPr lang="en-US" sz="1900" dirty="0" smtClean="0"/>
              <a:t>at beryllium </a:t>
            </a:r>
            <a:r>
              <a:rPr lang="en-US" sz="1900" dirty="0"/>
              <a:t>– and knocked a stream of </a:t>
            </a:r>
            <a:r>
              <a:rPr lang="en-US" sz="1900" dirty="0" smtClean="0"/>
              <a:t/>
            </a:r>
            <a:br>
              <a:rPr lang="en-US" sz="1900" dirty="0" smtClean="0"/>
            </a:br>
            <a:r>
              <a:rPr lang="en-US" sz="1900" dirty="0" smtClean="0"/>
              <a:t>new </a:t>
            </a:r>
            <a:r>
              <a:rPr lang="en-US" sz="1900" dirty="0"/>
              <a:t>particles from it. In 1932 </a:t>
            </a:r>
            <a:r>
              <a:rPr lang="en-US" sz="1900" dirty="0" smtClean="0"/>
              <a:t>the English </a:t>
            </a:r>
            <a:r>
              <a:rPr lang="en-US" sz="1900" dirty="0"/>
              <a:t>physicist James </a:t>
            </a:r>
            <a:r>
              <a:rPr lang="en-US" sz="1900" dirty="0" smtClean="0"/>
              <a:t/>
            </a:r>
            <a:br>
              <a:rPr lang="en-US" sz="1900" dirty="0" smtClean="0"/>
            </a:br>
            <a:r>
              <a:rPr lang="en-US" sz="1900" dirty="0" smtClean="0"/>
              <a:t>Chadwick </a:t>
            </a:r>
            <a:r>
              <a:rPr lang="en-US" sz="1900" dirty="0"/>
              <a:t>found that these particles had the </a:t>
            </a:r>
            <a:r>
              <a:rPr lang="en-US" sz="1900" dirty="0" smtClean="0"/>
              <a:t>same mass </a:t>
            </a:r>
            <a:br>
              <a:rPr lang="en-US" sz="1900" dirty="0" smtClean="0"/>
            </a:br>
            <a:r>
              <a:rPr lang="en-US" sz="1900" dirty="0" smtClean="0"/>
              <a:t>as </a:t>
            </a:r>
            <a:r>
              <a:rPr lang="en-US" sz="1900" dirty="0"/>
              <a:t>protons, but no charge. He named them </a:t>
            </a:r>
            <a:r>
              <a:rPr lang="en-US" sz="1900" b="1" dirty="0"/>
              <a:t>neutrons</a:t>
            </a:r>
            <a:r>
              <a:rPr lang="en-US" sz="1900" dirty="0"/>
              <a:t>.</a:t>
            </a:r>
          </a:p>
          <a:p>
            <a:pPr marL="355600" indent="-355600">
              <a:buClr>
                <a:srgbClr val="0070C0"/>
              </a:buClr>
              <a:buFont typeface="Wingdings 3" panose="05040102010807070707" pitchFamily="18" charset="2"/>
              <a:buChar char=""/>
            </a:pPr>
            <a:r>
              <a:rPr lang="en-US" sz="1900" dirty="0"/>
              <a:t>So finally, 129 years after Dalton proposed the atom, the </a:t>
            </a:r>
            <a:r>
              <a:rPr lang="en-US" sz="1900" dirty="0" smtClean="0"/>
              <a:t/>
            </a:r>
            <a:br>
              <a:rPr lang="en-US" sz="1900" dirty="0" smtClean="0"/>
            </a:br>
            <a:r>
              <a:rPr lang="en-US" sz="1900" dirty="0" smtClean="0"/>
              <a:t>chemist’s model of </a:t>
            </a:r>
            <a:r>
              <a:rPr lang="en-US" sz="1900" dirty="0"/>
              <a:t>it was complete.</a:t>
            </a:r>
          </a:p>
          <a:p>
            <a:pPr>
              <a:buClr>
                <a:srgbClr val="0070C0"/>
              </a:buClr>
            </a:pPr>
            <a:r>
              <a:rPr lang="en-US" sz="1900" b="1" dirty="0">
                <a:solidFill>
                  <a:srgbClr val="C00000"/>
                </a:solidFill>
              </a:rPr>
              <a:t>The whole truth</a:t>
            </a:r>
          </a:p>
          <a:p>
            <a:pPr marL="355600" indent="-355600">
              <a:buClr>
                <a:srgbClr val="0070C0"/>
              </a:buClr>
              <a:buFont typeface="Wingdings 3" panose="05040102010807070707" pitchFamily="18" charset="2"/>
              <a:buChar char=""/>
            </a:pPr>
            <a:r>
              <a:rPr lang="en-US" sz="1900" dirty="0"/>
              <a:t>But now for the whole truth. The model of the atom that </a:t>
            </a:r>
            <a:r>
              <a:rPr lang="en-US" sz="1900" dirty="0" smtClean="0"/>
              <a:t/>
            </a:r>
            <a:br>
              <a:rPr lang="en-US" sz="1900" dirty="0" smtClean="0"/>
            </a:br>
            <a:r>
              <a:rPr lang="en-US" sz="1900" dirty="0" smtClean="0"/>
              <a:t>we </a:t>
            </a:r>
            <a:r>
              <a:rPr lang="en-US" sz="1900" dirty="0"/>
              <a:t>use </a:t>
            </a:r>
            <a:r>
              <a:rPr lang="en-US" sz="1900" dirty="0" smtClean="0"/>
              <a:t>works well </a:t>
            </a:r>
            <a:r>
              <a:rPr lang="en-US" sz="1900" dirty="0"/>
              <a:t>for chemists. It explains how the </a:t>
            </a:r>
            <a:r>
              <a:rPr lang="en-US" sz="1900" dirty="0" smtClean="0"/>
              <a:t/>
            </a:r>
            <a:br>
              <a:rPr lang="en-US" sz="1900" dirty="0" smtClean="0"/>
            </a:br>
            <a:r>
              <a:rPr lang="en-US" sz="1900" dirty="0" smtClean="0"/>
              <a:t>elements </a:t>
            </a:r>
            <a:r>
              <a:rPr lang="en-US" sz="1900" dirty="0"/>
              <a:t>behave. But it is only </a:t>
            </a:r>
            <a:r>
              <a:rPr lang="en-US" sz="1900" dirty="0" smtClean="0"/>
              <a:t>a </a:t>
            </a:r>
            <a:r>
              <a:rPr lang="en-US" sz="1900" b="1" dirty="0" smtClean="0"/>
              <a:t>model</a:t>
            </a:r>
            <a:r>
              <a:rPr lang="en-US" sz="1900" dirty="0" smtClean="0"/>
              <a:t> </a:t>
            </a:r>
            <a:r>
              <a:rPr lang="en-US" sz="1900" dirty="0"/>
              <a:t>– a simplified </a:t>
            </a:r>
            <a:r>
              <a:rPr lang="en-US" sz="1900" dirty="0" smtClean="0"/>
              <a:t>picture</a:t>
            </a:r>
            <a:r>
              <a:rPr lang="en-US" sz="1900" dirty="0"/>
              <a:t>.</a:t>
            </a:r>
          </a:p>
          <a:p>
            <a:pPr marL="355600" indent="-355600">
              <a:buClr>
                <a:srgbClr val="0070C0"/>
              </a:buClr>
              <a:buFont typeface="Wingdings 3" panose="05040102010807070707" pitchFamily="18" charset="2"/>
              <a:buChar char=""/>
            </a:pPr>
            <a:r>
              <a:rPr lang="en-US" sz="1900" dirty="0"/>
              <a:t>In fact atoms are far more complex than our model suggests. </a:t>
            </a:r>
            <a:r>
              <a:rPr lang="en-US" sz="1900" dirty="0" smtClean="0"/>
              <a:t>Physicists have </a:t>
            </a:r>
            <a:r>
              <a:rPr lang="en-US" sz="1900" dirty="0"/>
              <a:t>discovered around 50 different </a:t>
            </a:r>
            <a:r>
              <a:rPr lang="en-US" sz="1900" b="1" dirty="0"/>
              <a:t>elementary particles </a:t>
            </a:r>
            <a:r>
              <a:rPr lang="en-US" sz="1900" dirty="0"/>
              <a:t>within atoms.</a:t>
            </a:r>
          </a:p>
          <a:p>
            <a:pPr marL="355600" indent="-355600">
              <a:buClr>
                <a:srgbClr val="0070C0"/>
              </a:buClr>
              <a:buFont typeface="Wingdings 3" panose="05040102010807070707" pitchFamily="18" charset="2"/>
              <a:buChar char=""/>
            </a:pPr>
            <a:r>
              <a:rPr lang="en-US" sz="1900" dirty="0"/>
              <a:t>They include the up and anti-up, the </a:t>
            </a:r>
            <a:r>
              <a:rPr lang="en-US" sz="1900" b="1" dirty="0"/>
              <a:t>charm</a:t>
            </a:r>
            <a:r>
              <a:rPr lang="en-US" sz="1900" dirty="0"/>
              <a:t> and </a:t>
            </a:r>
            <a:r>
              <a:rPr lang="en-US" sz="1900" b="1" dirty="0"/>
              <a:t>anti-charm</a:t>
            </a:r>
            <a:r>
              <a:rPr lang="en-US" sz="1900" dirty="0"/>
              <a:t>, and </a:t>
            </a:r>
            <a:r>
              <a:rPr lang="en-US" sz="1900" dirty="0" smtClean="0"/>
              <a:t>the </a:t>
            </a:r>
            <a:r>
              <a:rPr lang="en-US" sz="1900" b="1" dirty="0" smtClean="0"/>
              <a:t>strange</a:t>
            </a:r>
            <a:r>
              <a:rPr lang="en-US" sz="1900" dirty="0" smtClean="0"/>
              <a:t> </a:t>
            </a:r>
            <a:r>
              <a:rPr lang="en-US" sz="1900" dirty="0"/>
              <a:t>and </a:t>
            </a:r>
            <a:r>
              <a:rPr lang="en-US" sz="1900" b="1" dirty="0"/>
              <a:t>anti-strange</a:t>
            </a:r>
            <a:r>
              <a:rPr lang="en-US" sz="1900" dirty="0"/>
              <a:t>. There may be even more to discover.</a:t>
            </a:r>
          </a:p>
          <a:p>
            <a:pPr marL="355600" indent="-355600">
              <a:buClr>
                <a:srgbClr val="0070C0"/>
              </a:buClr>
              <a:buFont typeface="Wingdings 3" panose="05040102010807070707" pitchFamily="18" charset="2"/>
              <a:buChar char=""/>
            </a:pPr>
            <a:r>
              <a:rPr lang="en-US" sz="1900" dirty="0"/>
              <a:t>So those tiny atoms, </a:t>
            </a:r>
            <a:r>
              <a:rPr lang="en-US" sz="1900" dirty="0" smtClean="0"/>
              <a:t>far, far </a:t>
            </a:r>
            <a:r>
              <a:rPr lang="en-US" sz="1900" dirty="0"/>
              <a:t>too small to see, are each a throbbing </a:t>
            </a:r>
            <a:r>
              <a:rPr lang="en-US" sz="1900" dirty="0" smtClean="0"/>
              <a:t>universe of </a:t>
            </a:r>
            <a:r>
              <a:rPr lang="en-US" sz="1900" dirty="0"/>
              <a:t>particles. And you are made up of atoms. Think about that!</a:t>
            </a:r>
            <a:endParaRPr lang="en-US" sz="1900" dirty="0" smtClean="0"/>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41</a:t>
            </a:r>
            <a:endParaRPr lang="en-GB" sz="960" b="1" dirty="0">
              <a:latin typeface="Arial" panose="020B0604020202020204" pitchFamily="34" charset="0"/>
              <a:cs typeface="Arial" panose="020B0604020202020204" pitchFamily="34" charset="0"/>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8264" y="1187337"/>
            <a:ext cx="1811846" cy="2169655"/>
          </a:xfrm>
          <a:prstGeom prst="rect">
            <a:avLst/>
          </a:prstGeom>
        </p:spPr>
      </p:pic>
      <p:sp>
        <p:nvSpPr>
          <p:cNvPr id="12" name="Rectangle 11"/>
          <p:cNvSpPr/>
          <p:nvPr/>
        </p:nvSpPr>
        <p:spPr>
          <a:xfrm>
            <a:off x="6948264" y="3347577"/>
            <a:ext cx="1858265" cy="1077218"/>
          </a:xfrm>
          <a:prstGeom prst="rect">
            <a:avLst/>
          </a:prstGeom>
        </p:spPr>
        <p:txBody>
          <a:bodyPr wrap="square">
            <a:spAutoFit/>
          </a:bodyPr>
          <a:lstStyle/>
          <a:p>
            <a:r>
              <a:rPr lang="en-US" sz="1600" dirty="0">
                <a:latin typeface="Arial" panose="020B0604020202020204" pitchFamily="34" charset="0"/>
                <a:cs typeface="Arial" panose="020B0604020202020204" pitchFamily="34" charset="0"/>
              </a:rPr>
              <a:t>Sir James Chadwick, who gave </a:t>
            </a:r>
            <a:r>
              <a:rPr lang="en-US" sz="1600" dirty="0" smtClean="0">
                <a:latin typeface="Arial" panose="020B0604020202020204" pitchFamily="34" charset="0"/>
                <a:cs typeface="Arial" panose="020B0604020202020204" pitchFamily="34" charset="0"/>
              </a:rPr>
              <a:t>the </a:t>
            </a:r>
            <a:r>
              <a:rPr lang="en-GB" sz="1600" dirty="0" smtClean="0">
                <a:latin typeface="Arial" panose="020B0604020202020204" pitchFamily="34" charset="0"/>
                <a:cs typeface="Arial" panose="020B0604020202020204" pitchFamily="34" charset="0"/>
              </a:rPr>
              <a:t>neutron </a:t>
            </a:r>
            <a:r>
              <a:rPr lang="en-GB" sz="1600" dirty="0">
                <a:latin typeface="Arial" panose="020B0604020202020204" pitchFamily="34" charset="0"/>
                <a:cs typeface="Arial" panose="020B0604020202020204" pitchFamily="34" charset="0"/>
              </a:rPr>
              <a:t>its name.</a:t>
            </a:r>
          </a:p>
        </p:txBody>
      </p:sp>
      <p:sp>
        <p:nvSpPr>
          <p:cNvPr id="7" name="TextBox 6">
            <a:hlinkClick r:id="rId4"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1344976600"/>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3.4 – </a:t>
            </a:r>
            <a:r>
              <a:rPr lang="en-US" sz="4000" dirty="0"/>
              <a:t>The </a:t>
            </a:r>
            <a:r>
              <a:rPr lang="en-US" sz="4000" dirty="0" smtClean="0"/>
              <a:t>Atom</a:t>
            </a:r>
            <a:r>
              <a:rPr lang="en-US" sz="4000" dirty="0"/>
              <a:t>: the </a:t>
            </a:r>
            <a:r>
              <a:rPr lang="en-US" sz="4000" dirty="0" smtClean="0"/>
              <a:t>Inside Story</a:t>
            </a:r>
            <a:endParaRPr lang="en-GB" sz="4000" b="1" dirty="0" smtClean="0"/>
          </a:p>
        </p:txBody>
      </p:sp>
      <p:sp>
        <p:nvSpPr>
          <p:cNvPr id="34" name="Rectangle 33"/>
          <p:cNvSpPr/>
          <p:nvPr/>
        </p:nvSpPr>
        <p:spPr>
          <a:xfrm>
            <a:off x="251519" y="1128514"/>
            <a:ext cx="3816000" cy="5472000"/>
          </a:xfrm>
          <a:prstGeom prst="rect">
            <a:avLst/>
          </a:prstGeom>
          <a:solidFill>
            <a:schemeClr val="accent1">
              <a:lumMod val="20000"/>
              <a:lumOff val="80000"/>
            </a:schemeClr>
          </a:solidFill>
          <a:ln w="57150">
            <a:solidFill>
              <a:srgbClr val="002060"/>
            </a:solidFill>
          </a:ln>
        </p:spPr>
        <p:txBody>
          <a:bodyPr wrap="square">
            <a:spAutoFit/>
          </a:bodyPr>
          <a:lstStyle/>
          <a:p>
            <a:pPr marL="449263" indent="-449263">
              <a:buClr>
                <a:srgbClr val="0070C0"/>
              </a:buClr>
              <a:buFont typeface="Wingdings 3" panose="05040102010807070707" pitchFamily="18" charset="2"/>
              <a:buChar char=""/>
            </a:pPr>
            <a:r>
              <a:rPr lang="en-US" sz="2350" dirty="0"/>
              <a:t>The Large Hadron Collider. </a:t>
            </a:r>
            <a:r>
              <a:rPr lang="en-US" sz="2350" dirty="0" smtClean="0"/>
              <a:t>Scientists hope </a:t>
            </a:r>
            <a:r>
              <a:rPr lang="en-US" sz="2350" dirty="0"/>
              <a:t>this machine will tell them </a:t>
            </a:r>
            <a:r>
              <a:rPr lang="en-US" sz="2350" dirty="0" smtClean="0"/>
              <a:t>more about </a:t>
            </a:r>
            <a:r>
              <a:rPr lang="en-US" sz="2350" dirty="0"/>
              <a:t>the particles inside atoms.</a:t>
            </a:r>
          </a:p>
          <a:p>
            <a:pPr marL="449263" indent="-449263">
              <a:buClr>
                <a:srgbClr val="0070C0"/>
              </a:buClr>
              <a:buFont typeface="Wingdings 3" panose="05040102010807070707" pitchFamily="18" charset="2"/>
              <a:buChar char=""/>
            </a:pPr>
            <a:r>
              <a:rPr lang="en-US" sz="2350" dirty="0"/>
              <a:t>It lies in a huge circular tunnel, 27 </a:t>
            </a:r>
            <a:r>
              <a:rPr lang="en-US" sz="2350" dirty="0" smtClean="0"/>
              <a:t>km across</a:t>
            </a:r>
            <a:r>
              <a:rPr lang="en-US" sz="2350" dirty="0"/>
              <a:t>, on the border between </a:t>
            </a:r>
            <a:r>
              <a:rPr lang="en-US" sz="2350" dirty="0" smtClean="0"/>
              <a:t>France and </a:t>
            </a:r>
            <a:r>
              <a:rPr lang="en-US" sz="2350" dirty="0"/>
              <a:t>Switzerland. Protons are </a:t>
            </a:r>
            <a:r>
              <a:rPr lang="en-US" sz="2350" dirty="0" smtClean="0"/>
              <a:t>accelerated through </a:t>
            </a:r>
            <a:r>
              <a:rPr lang="en-US" sz="2350" dirty="0"/>
              <a:t>the pipes to enormous </a:t>
            </a:r>
            <a:r>
              <a:rPr lang="en-US" sz="2350" dirty="0" smtClean="0"/>
              <a:t>speeds, and </a:t>
            </a:r>
            <a:r>
              <a:rPr lang="en-US" sz="2350" dirty="0"/>
              <a:t>allowed to collide.</a:t>
            </a:r>
            <a:endParaRPr lang="en-US" sz="2350" dirty="0" smtClean="0"/>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41</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3479"/>
          <a:stretch/>
        </p:blipFill>
        <p:spPr>
          <a:xfrm>
            <a:off x="4139952" y="1124744"/>
            <a:ext cx="4680520" cy="2808312"/>
          </a:xfrm>
          <a:prstGeom prst="rect">
            <a:avLst/>
          </a:prstGeom>
        </p:spPr>
      </p:pic>
      <p:sp>
        <p:nvSpPr>
          <p:cNvPr id="6" name="TextBox 5">
            <a:hlinkClick r:id="rId4"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1629320620"/>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3.5 – The Metals and Non-Metals</a:t>
            </a:r>
            <a:endParaRPr lang="en-GB" sz="4000" b="1" dirty="0" smtClean="0"/>
          </a:p>
        </p:txBody>
      </p:sp>
      <p:sp>
        <p:nvSpPr>
          <p:cNvPr id="34" name="Rectangle 33"/>
          <p:cNvSpPr/>
          <p:nvPr/>
        </p:nvSpPr>
        <p:spPr>
          <a:xfrm>
            <a:off x="251519" y="1115329"/>
            <a:ext cx="6264697" cy="4893647"/>
          </a:xfrm>
          <a:prstGeom prst="rect">
            <a:avLst/>
          </a:prstGeom>
        </p:spPr>
        <p:txBody>
          <a:bodyPr wrap="square">
            <a:spAutoFit/>
          </a:bodyPr>
          <a:lstStyle/>
          <a:p>
            <a:pPr>
              <a:buClr>
                <a:srgbClr val="0070C0"/>
              </a:buClr>
            </a:pPr>
            <a:r>
              <a:rPr lang="en-US" sz="2400" b="1" dirty="0">
                <a:solidFill>
                  <a:srgbClr val="C00000"/>
                </a:solidFill>
              </a:rPr>
              <a:t>Two groups of elements</a:t>
            </a:r>
          </a:p>
          <a:p>
            <a:pPr marL="355600" indent="-355600">
              <a:buClr>
                <a:srgbClr val="0070C0"/>
              </a:buClr>
              <a:buFont typeface="Wingdings 3" panose="05040102010807070707" pitchFamily="18" charset="2"/>
              <a:buChar char=""/>
            </a:pPr>
            <a:r>
              <a:rPr lang="en-US" sz="2400" dirty="0"/>
              <a:t>Look again at the Periodic Table on page 31. The zig-zag line separates </a:t>
            </a:r>
            <a:r>
              <a:rPr lang="en-US" sz="2400" dirty="0" smtClean="0"/>
              <a:t>the elements </a:t>
            </a:r>
            <a:r>
              <a:rPr lang="en-US" sz="2400" dirty="0"/>
              <a:t>into two groups: metals and non-metals. The non-metals lie </a:t>
            </a:r>
            <a:r>
              <a:rPr lang="en-US" sz="2400" dirty="0" smtClean="0"/>
              <a:t>to the </a:t>
            </a:r>
            <a:r>
              <a:rPr lang="en-US" sz="2400" dirty="0"/>
              <a:t>right of the line, except for hydrogen.</a:t>
            </a:r>
          </a:p>
          <a:p>
            <a:pPr marL="355600" indent="-355600">
              <a:buClr>
                <a:srgbClr val="0070C0"/>
              </a:buClr>
              <a:buFont typeface="Wingdings 3" panose="05040102010807070707" pitchFamily="18" charset="2"/>
              <a:buChar char=""/>
            </a:pPr>
            <a:r>
              <a:rPr lang="en-US" sz="2400" dirty="0"/>
              <a:t>As you can see, there are many more metals than non-metals. In fact </a:t>
            </a:r>
            <a:r>
              <a:rPr lang="en-US" sz="2400" dirty="0" smtClean="0"/>
              <a:t>over 80</a:t>
            </a:r>
            <a:r>
              <a:rPr lang="en-US" sz="2400" dirty="0"/>
              <a:t>% of the known elements are metals.</a:t>
            </a:r>
          </a:p>
          <a:p>
            <a:pPr>
              <a:buClr>
                <a:srgbClr val="0070C0"/>
              </a:buClr>
            </a:pPr>
            <a:r>
              <a:rPr lang="en-US" sz="2400" b="1" dirty="0">
                <a:solidFill>
                  <a:srgbClr val="C00000"/>
                </a:solidFill>
              </a:rPr>
              <a:t>What is the difference between them?</a:t>
            </a:r>
          </a:p>
          <a:p>
            <a:pPr marL="355600" indent="-355600">
              <a:buClr>
                <a:srgbClr val="0070C0"/>
              </a:buClr>
              <a:buFont typeface="Wingdings 3" panose="05040102010807070707" pitchFamily="18" charset="2"/>
              <a:buChar char=""/>
            </a:pPr>
            <a:r>
              <a:rPr lang="en-US" sz="2400" dirty="0"/>
              <a:t>The metals and non-metals have very different general </a:t>
            </a:r>
            <a:r>
              <a:rPr lang="en-US" sz="2400" dirty="0" smtClean="0"/>
              <a:t>properties. Look </a:t>
            </a:r>
            <a:r>
              <a:rPr lang="en-US" sz="2400" dirty="0"/>
              <a:t>at </a:t>
            </a:r>
            <a:r>
              <a:rPr lang="en-US" sz="2400" dirty="0" smtClean="0"/>
              <a:t>the table on the next slide:</a:t>
            </a:r>
            <a:endParaRPr lang="en-US" sz="2400" b="1" dirty="0"/>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42</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6216" y="1154680"/>
            <a:ext cx="2304256" cy="2306108"/>
          </a:xfrm>
          <a:prstGeom prst="rect">
            <a:avLst/>
          </a:prstGeom>
        </p:spPr>
      </p:pic>
      <p:sp>
        <p:nvSpPr>
          <p:cNvPr id="3" name="Rectangle 2"/>
          <p:cNvSpPr/>
          <p:nvPr/>
        </p:nvSpPr>
        <p:spPr>
          <a:xfrm>
            <a:off x="6511677" y="3562732"/>
            <a:ext cx="2308795" cy="1077218"/>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Gold: malleable, ductile, </a:t>
            </a:r>
            <a:r>
              <a:rPr lang="en-GB" sz="1600" dirty="0" smtClean="0">
                <a:latin typeface="Arial" panose="020B0604020202020204" pitchFamily="34" charset="0"/>
                <a:cs typeface="Arial" panose="020B0604020202020204" pitchFamily="34" charset="0"/>
              </a:rPr>
              <a:t>attractive, unreactive</a:t>
            </a:r>
            <a:r>
              <a:rPr lang="en-GB" sz="1600" dirty="0">
                <a:latin typeface="Arial" panose="020B0604020202020204" pitchFamily="34" charset="0"/>
                <a:cs typeface="Arial" panose="020B0604020202020204" pitchFamily="34" charset="0"/>
              </a:rPr>
              <a:t>, scarce – and expensive.</a:t>
            </a:r>
          </a:p>
        </p:txBody>
      </p:sp>
      <p:sp>
        <p:nvSpPr>
          <p:cNvPr id="7" name="TextBox 6">
            <a:hlinkClick r:id="rId4"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561844324"/>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3.5 – The Metals and Non-Metals</a:t>
            </a:r>
            <a:endParaRPr lang="en-GB" sz="4000" b="1" dirty="0" smtClean="0"/>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42</a:t>
            </a:r>
            <a:endParaRPr lang="en-GB" sz="960" b="1"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86872150"/>
              </p:ext>
            </p:extLst>
          </p:nvPr>
        </p:nvGraphicFramePr>
        <p:xfrm>
          <a:off x="276200" y="1116920"/>
          <a:ext cx="8544272" cy="5456252"/>
        </p:xfrm>
        <a:graphic>
          <a:graphicData uri="http://schemas.openxmlformats.org/drawingml/2006/table">
            <a:tbl>
              <a:tblPr firstRow="1" bandRow="1">
                <a:tableStyleId>{5C22544A-7EE6-4342-B048-85BDC9FD1C3A}</a:tableStyleId>
              </a:tblPr>
              <a:tblGrid>
                <a:gridCol w="4151784"/>
                <a:gridCol w="4392488"/>
              </a:tblGrid>
              <a:tr h="346793">
                <a:tc>
                  <a:txBody>
                    <a:bodyPr/>
                    <a:lstStyle/>
                    <a:p>
                      <a:r>
                        <a:rPr kumimoji="0" lang="en-GB" sz="1540" b="1" i="0" u="none" strike="noStrike" kern="1200" baseline="0" dirty="0" smtClean="0">
                          <a:solidFill>
                            <a:schemeClr val="tx1"/>
                          </a:solidFill>
                          <a:latin typeface="Arial" panose="020B0604020202020204" pitchFamily="34" charset="0"/>
                          <a:ea typeface="+mn-ea"/>
                          <a:cs typeface="Arial" panose="020B0604020202020204" pitchFamily="34" charset="0"/>
                        </a:rPr>
                        <a:t>General properties of metals</a:t>
                      </a:r>
                      <a:endParaRPr lang="en-GB" sz="1540" b="1" dirty="0">
                        <a:solidFill>
                          <a:schemeClr val="tx1"/>
                        </a:solidFill>
                        <a:latin typeface="Arial" panose="020B0604020202020204" pitchFamily="34" charset="0"/>
                        <a:cs typeface="Arial" panose="020B0604020202020204" pitchFamily="34" charset="0"/>
                      </a:endParaRPr>
                    </a:p>
                  </a:txBody>
                  <a:tcPr/>
                </a:tc>
                <a:tc>
                  <a:txBody>
                    <a:bodyPr/>
                    <a:lstStyle/>
                    <a:p>
                      <a:r>
                        <a:rPr kumimoji="0" lang="en-GB" sz="1540" b="1" i="0" u="none" strike="noStrike" kern="1200" baseline="0" dirty="0" smtClean="0">
                          <a:solidFill>
                            <a:schemeClr val="tx1"/>
                          </a:solidFill>
                          <a:latin typeface="Arial" panose="020B0604020202020204" pitchFamily="34" charset="0"/>
                          <a:ea typeface="+mn-ea"/>
                          <a:cs typeface="Arial" panose="020B0604020202020204" pitchFamily="34" charset="0"/>
                        </a:rPr>
                        <a:t>General properties of non-metals</a:t>
                      </a:r>
                      <a:endParaRPr lang="en-GB" sz="1540" b="1" dirty="0">
                        <a:solidFill>
                          <a:schemeClr val="tx1"/>
                        </a:solidFill>
                        <a:latin typeface="Arial" panose="020B0604020202020204" pitchFamily="34" charset="0"/>
                        <a:cs typeface="Arial" panose="020B0604020202020204" pitchFamily="34" charset="0"/>
                      </a:endParaRPr>
                    </a:p>
                  </a:txBody>
                  <a:tcPr/>
                </a:tc>
              </a:tr>
              <a:tr h="346793">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good conductors of electricity and heat</a:t>
                      </a:r>
                      <a:endParaRPr lang="en-GB" sz="1540" dirty="0">
                        <a:latin typeface="Arial" panose="020B0604020202020204" pitchFamily="34" charset="0"/>
                        <a:cs typeface="Arial" panose="020B0604020202020204" pitchFamily="34" charset="0"/>
                      </a:endParaRPr>
                    </a:p>
                  </a:txBody>
                  <a:tcPr/>
                </a:tc>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do not conduct electricity or heat</a:t>
                      </a:r>
                      <a:endParaRPr lang="en-GB" sz="1540" dirty="0">
                        <a:latin typeface="Arial" panose="020B0604020202020204" pitchFamily="34" charset="0"/>
                        <a:cs typeface="Arial" panose="020B0604020202020204" pitchFamily="34" charset="0"/>
                      </a:endParaRPr>
                    </a:p>
                  </a:txBody>
                  <a:tcPr/>
                </a:tc>
              </a:tr>
              <a:tr h="524466">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high melting and boiling points – which means they are solid at room temperature</a:t>
                      </a:r>
                      <a:endParaRPr lang="en-GB" sz="1540" dirty="0">
                        <a:latin typeface="Arial" panose="020B0604020202020204" pitchFamily="34" charset="0"/>
                        <a:cs typeface="Arial" panose="020B0604020202020204" pitchFamily="34" charset="0"/>
                      </a:endParaRPr>
                    </a:p>
                  </a:txBody>
                  <a:tcPr/>
                </a:tc>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lower melting and boiling points – many are gases </a:t>
                      </a:r>
                      <a:r>
                        <a:rPr kumimoji="0" lang="en-GB" sz="1540" b="0" i="0" u="none" strike="noStrike" kern="1200" baseline="0" dirty="0" smtClean="0">
                          <a:solidFill>
                            <a:schemeClr val="dk1"/>
                          </a:solidFill>
                          <a:latin typeface="Arial" panose="020B0604020202020204" pitchFamily="34" charset="0"/>
                          <a:ea typeface="+mn-ea"/>
                          <a:cs typeface="Arial" panose="020B0604020202020204" pitchFamily="34" charset="0"/>
                        </a:rPr>
                        <a:t>at room temperature</a:t>
                      </a:r>
                      <a:endParaRPr lang="en-GB" sz="1540" dirty="0">
                        <a:latin typeface="Arial" panose="020B0604020202020204" pitchFamily="34" charset="0"/>
                        <a:cs typeface="Arial" panose="020B0604020202020204" pitchFamily="34" charset="0"/>
                      </a:endParaRPr>
                    </a:p>
                  </a:txBody>
                  <a:tcPr/>
                </a:tc>
              </a:tr>
              <a:tr h="524466">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hard, strong, do not shatter if you hammer them</a:t>
                      </a:r>
                      <a:endParaRPr lang="en-GB" sz="1540" dirty="0">
                        <a:latin typeface="Arial" panose="020B0604020202020204" pitchFamily="34" charset="0"/>
                        <a:cs typeface="Arial" panose="020B0604020202020204" pitchFamily="34" charset="0"/>
                      </a:endParaRPr>
                    </a:p>
                  </a:txBody>
                  <a:tcPr/>
                </a:tc>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solid non-metals break up easily – they are </a:t>
                      </a:r>
                      <a:r>
                        <a:rPr kumimoji="0" lang="en-US" sz="1540" b="1" i="0" u="none" strike="noStrike" kern="1200" baseline="0" dirty="0" smtClean="0">
                          <a:solidFill>
                            <a:schemeClr val="dk1"/>
                          </a:solidFill>
                          <a:latin typeface="Arial" panose="020B0604020202020204" pitchFamily="34" charset="0"/>
                          <a:ea typeface="+mn-ea"/>
                          <a:cs typeface="Arial" panose="020B0604020202020204" pitchFamily="34" charset="0"/>
                        </a:rPr>
                        <a:t>brittle</a:t>
                      </a:r>
                      <a:endParaRPr lang="en-GB" sz="1540" dirty="0">
                        <a:latin typeface="Arial" panose="020B0604020202020204" pitchFamily="34" charset="0"/>
                        <a:cs typeface="Arial" panose="020B0604020202020204" pitchFamily="34" charset="0"/>
                      </a:endParaRPr>
                    </a:p>
                  </a:txBody>
                  <a:tcPr/>
                </a:tc>
              </a:tr>
              <a:tr h="743943">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can be hammered into different shapes (they are </a:t>
                      </a:r>
                      <a:r>
                        <a:rPr kumimoji="0" lang="en-US" sz="1540" b="1" i="0" u="none" strike="noStrike" kern="1200" baseline="0" dirty="0" smtClean="0">
                          <a:solidFill>
                            <a:schemeClr val="dk1"/>
                          </a:solidFill>
                          <a:latin typeface="Arial" panose="020B0604020202020204" pitchFamily="34" charset="0"/>
                          <a:ea typeface="+mn-ea"/>
                          <a:cs typeface="Arial" panose="020B0604020202020204" pitchFamily="34" charset="0"/>
                        </a:rPr>
                        <a:t>malleable</a:t>
                      </a:r>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 and drawn out to make wires (they are </a:t>
                      </a:r>
                      <a:r>
                        <a:rPr kumimoji="0" lang="en-US" sz="1540" b="1" i="0" u="none" strike="noStrike" kern="1200" baseline="0" dirty="0" smtClean="0">
                          <a:solidFill>
                            <a:schemeClr val="dk1"/>
                          </a:solidFill>
                          <a:latin typeface="Arial" panose="020B0604020202020204" pitchFamily="34" charset="0"/>
                          <a:ea typeface="+mn-ea"/>
                          <a:cs typeface="Arial" panose="020B0604020202020204" pitchFamily="34" charset="0"/>
                        </a:rPr>
                        <a:t>ductile</a:t>
                      </a:r>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a:t>
                      </a:r>
                      <a:endParaRPr lang="en-GB" sz="1540" dirty="0">
                        <a:latin typeface="Arial" panose="020B0604020202020204" pitchFamily="34" charset="0"/>
                        <a:cs typeface="Arial" panose="020B0604020202020204" pitchFamily="34" charset="0"/>
                      </a:endParaRPr>
                    </a:p>
                  </a:txBody>
                  <a:tcPr/>
                </a:tc>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solid non-metals are not malleable or ductile – they are brittle</a:t>
                      </a:r>
                      <a:endParaRPr lang="en-GB" sz="1540" dirty="0">
                        <a:latin typeface="Arial" panose="020B0604020202020204" pitchFamily="34" charset="0"/>
                        <a:cs typeface="Arial" panose="020B0604020202020204" pitchFamily="34" charset="0"/>
                      </a:endParaRPr>
                    </a:p>
                  </a:txBody>
                  <a:tcPr/>
                </a:tc>
              </a:tr>
              <a:tr h="346793">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look shiny when they are polished</a:t>
                      </a:r>
                      <a:endParaRPr lang="en-GB" sz="1540" dirty="0">
                        <a:latin typeface="Arial" panose="020B0604020202020204" pitchFamily="34" charset="0"/>
                        <a:cs typeface="Arial" panose="020B0604020202020204" pitchFamily="34" charset="0"/>
                      </a:endParaRPr>
                    </a:p>
                  </a:txBody>
                  <a:tcPr/>
                </a:tc>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look dull, in the solid state</a:t>
                      </a:r>
                      <a:endParaRPr lang="en-GB" sz="1540" dirty="0">
                        <a:latin typeface="Arial" panose="020B0604020202020204" pitchFamily="34" charset="0"/>
                        <a:cs typeface="Arial" panose="020B0604020202020204" pitchFamily="34" charset="0"/>
                      </a:endParaRPr>
                    </a:p>
                  </a:txBody>
                  <a:tcPr/>
                </a:tc>
              </a:tr>
              <a:tr h="524466">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solid non-metals break up when you strike them</a:t>
                      </a:r>
                    </a:p>
                  </a:txBody>
                  <a:tcPr/>
                </a:tc>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solid non-metals break up when you strike them</a:t>
                      </a:r>
                      <a:endParaRPr lang="en-GB" sz="1540" dirty="0">
                        <a:latin typeface="Arial" panose="020B0604020202020204" pitchFamily="34" charset="0"/>
                        <a:cs typeface="Arial" panose="020B0604020202020204" pitchFamily="34" charset="0"/>
                      </a:endParaRPr>
                    </a:p>
                  </a:txBody>
                  <a:tcPr/>
                </a:tc>
              </a:tr>
              <a:tr h="346793">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have high density – they feel ‘heavy’</a:t>
                      </a:r>
                      <a:endParaRPr lang="en-GB" sz="1540" dirty="0">
                        <a:latin typeface="Arial" panose="020B0604020202020204" pitchFamily="34" charset="0"/>
                        <a:cs typeface="Arial" panose="020B0604020202020204" pitchFamily="34" charset="0"/>
                      </a:endParaRPr>
                    </a:p>
                  </a:txBody>
                  <a:tcPr/>
                </a:tc>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solid non-metals have low density</a:t>
                      </a:r>
                      <a:endParaRPr lang="en-GB" sz="1540" dirty="0">
                        <a:latin typeface="Arial" panose="020B0604020202020204" pitchFamily="34" charset="0"/>
                        <a:cs typeface="Arial" panose="020B0604020202020204" pitchFamily="34" charset="0"/>
                      </a:endParaRPr>
                    </a:p>
                  </a:txBody>
                  <a:tcPr/>
                </a:tc>
              </a:tr>
              <a:tr h="743943">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form positive ions when they react. E.g. sodium forms sodium ions (Na</a:t>
                      </a:r>
                      <a:r>
                        <a:rPr kumimoji="0" lang="en-US" sz="1540" b="0" i="0" u="none" strike="noStrike" kern="1200" baseline="30000" dirty="0" smtClean="0">
                          <a:solidFill>
                            <a:schemeClr val="dk1"/>
                          </a:solidFill>
                          <a:latin typeface="Arial" panose="020B0604020202020204" pitchFamily="34" charset="0"/>
                          <a:ea typeface="+mn-ea"/>
                          <a:cs typeface="Arial" panose="020B0604020202020204" pitchFamily="34" charset="0"/>
                        </a:rPr>
                        <a:t>+</a:t>
                      </a:r>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a:t>
                      </a:r>
                    </a:p>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You will learn about ions in Chapter 4.</a:t>
                      </a:r>
                      <a:endParaRPr lang="en-GB" sz="1540" dirty="0">
                        <a:latin typeface="Arial" panose="020B0604020202020204" pitchFamily="34" charset="0"/>
                        <a:cs typeface="Arial" panose="020B0604020202020204" pitchFamily="34" charset="0"/>
                      </a:endParaRPr>
                    </a:p>
                  </a:txBody>
                  <a:tcPr/>
                </a:tc>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often form negative ions when they react. For example oxygen forms oxide ions (O</a:t>
                      </a:r>
                      <a:r>
                        <a:rPr kumimoji="0" lang="en-US" sz="1540" b="0" i="0" u="none" strike="noStrike" kern="1200" baseline="30000" dirty="0" smtClean="0">
                          <a:solidFill>
                            <a:schemeClr val="dk1"/>
                          </a:solidFill>
                          <a:latin typeface="Arial" panose="020B0604020202020204" pitchFamily="34" charset="0"/>
                          <a:ea typeface="+mn-ea"/>
                          <a:cs typeface="Arial" panose="020B0604020202020204" pitchFamily="34" charset="0"/>
                        </a:rPr>
                        <a:t>2</a:t>
                      </a:r>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a:t>
                      </a:r>
                      <a:endParaRPr lang="en-GB" sz="1540" dirty="0">
                        <a:latin typeface="Arial" panose="020B0604020202020204" pitchFamily="34" charset="0"/>
                        <a:cs typeface="Arial" panose="020B0604020202020204" pitchFamily="34" charset="0"/>
                      </a:endParaRPr>
                    </a:p>
                  </a:txBody>
                  <a:tcPr/>
                </a:tc>
              </a:tr>
              <a:tr h="743943">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react with oxygen to form oxides that are </a:t>
                      </a:r>
                      <a:r>
                        <a:rPr kumimoji="0" lang="en-US" sz="1540" b="1" i="0" u="none" strike="noStrike" kern="1200" baseline="0" dirty="0" smtClean="0">
                          <a:solidFill>
                            <a:schemeClr val="dk1"/>
                          </a:solidFill>
                          <a:latin typeface="Arial" panose="020B0604020202020204" pitchFamily="34" charset="0"/>
                          <a:ea typeface="+mn-ea"/>
                          <a:cs typeface="Arial" panose="020B0604020202020204" pitchFamily="34" charset="0"/>
                        </a:rPr>
                        <a:t>bases</a:t>
                      </a:r>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 (In other words, the oxides can </a:t>
                      </a:r>
                      <a:r>
                        <a:rPr kumimoji="0" lang="en-US" sz="1540" b="0" i="0" u="none" strike="noStrike" kern="1200" baseline="0" dirty="0" err="1" smtClean="0">
                          <a:solidFill>
                            <a:schemeClr val="dk1"/>
                          </a:solidFill>
                          <a:latin typeface="Arial" panose="020B0604020202020204" pitchFamily="34" charset="0"/>
                          <a:ea typeface="+mn-ea"/>
                          <a:cs typeface="Arial" panose="020B0604020202020204" pitchFamily="34" charset="0"/>
                        </a:rPr>
                        <a:t>neutralise</a:t>
                      </a:r>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 acids.)</a:t>
                      </a:r>
                      <a:endParaRPr lang="en-GB" sz="1540" dirty="0">
                        <a:latin typeface="Arial" panose="020B0604020202020204" pitchFamily="34" charset="0"/>
                        <a:cs typeface="Arial" panose="020B0604020202020204" pitchFamily="34" charset="0"/>
                      </a:endParaRPr>
                    </a:p>
                  </a:txBody>
                  <a:tcPr/>
                </a:tc>
                <a:tc>
                  <a:txBody>
                    <a:bodyPr/>
                    <a:lstStyle/>
                    <a:p>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react with oxygen to form oxides that are </a:t>
                      </a:r>
                      <a:r>
                        <a:rPr kumimoji="0" lang="en-US" sz="1540" b="1" i="0" u="none" strike="noStrike" kern="1200" baseline="0" dirty="0" smtClean="0">
                          <a:solidFill>
                            <a:schemeClr val="dk1"/>
                          </a:solidFill>
                          <a:latin typeface="Arial" panose="020B0604020202020204" pitchFamily="34" charset="0"/>
                          <a:ea typeface="+mn-ea"/>
                          <a:cs typeface="Arial" panose="020B0604020202020204" pitchFamily="34" charset="0"/>
                        </a:rPr>
                        <a:t>acidic</a:t>
                      </a:r>
                      <a:r>
                        <a:rPr kumimoji="0" lang="en-US" sz="1540" b="0" i="0" u="none" strike="noStrike" kern="1200" baseline="0" dirty="0" smtClean="0">
                          <a:solidFill>
                            <a:schemeClr val="dk1"/>
                          </a:solidFill>
                          <a:latin typeface="Arial" panose="020B0604020202020204" pitchFamily="34" charset="0"/>
                          <a:ea typeface="+mn-ea"/>
                          <a:cs typeface="Arial" panose="020B0604020202020204" pitchFamily="34" charset="0"/>
                        </a:rPr>
                        <a:t>. (Their aqueous solutions will turn litmus red.)</a:t>
                      </a:r>
                      <a:endParaRPr lang="en-GB" sz="1540" dirty="0">
                        <a:latin typeface="Arial" panose="020B0604020202020204" pitchFamily="34" charset="0"/>
                        <a:cs typeface="Arial" panose="020B0604020202020204" pitchFamily="34" charset="0"/>
                      </a:endParaRPr>
                    </a:p>
                  </a:txBody>
                  <a:tcPr/>
                </a:tc>
              </a:tr>
            </a:tbl>
          </a:graphicData>
        </a:graphic>
      </p:graphicFrame>
      <p:sp>
        <p:nvSpPr>
          <p:cNvPr id="6" name="TextBox 5">
            <a:hlinkClick r:id="rId3" action="ppaction://hlinksldjump"/>
          </p:cNvPr>
          <p:cNvSpPr txBox="1"/>
          <p:nvPr/>
        </p:nvSpPr>
        <p:spPr>
          <a:xfrm>
            <a:off x="8335790" y="3284984"/>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2969187253"/>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3.5 – The Metals and Non-Metals</a:t>
            </a:r>
            <a:endParaRPr lang="en-GB" sz="4000" b="1" dirty="0" smtClean="0"/>
          </a:p>
        </p:txBody>
      </p:sp>
      <p:sp>
        <p:nvSpPr>
          <p:cNvPr id="34" name="Rectangle 33"/>
          <p:cNvSpPr/>
          <p:nvPr/>
        </p:nvSpPr>
        <p:spPr>
          <a:xfrm>
            <a:off x="251519" y="1115329"/>
            <a:ext cx="6264697" cy="5632311"/>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2000" dirty="0"/>
              <a:t>The properties in the last two rows above are called chemical </a:t>
            </a:r>
            <a:r>
              <a:rPr lang="en-US" sz="2000" dirty="0" smtClean="0"/>
              <a:t>properties, since </a:t>
            </a:r>
            <a:r>
              <a:rPr lang="en-US" sz="2000" dirty="0"/>
              <a:t>they are about chemical change. The others are </a:t>
            </a:r>
            <a:r>
              <a:rPr lang="en-US" sz="2000" dirty="0" smtClean="0"/>
              <a:t>physical properties</a:t>
            </a:r>
            <a:r>
              <a:rPr lang="en-US" sz="2000" dirty="0"/>
              <a:t>. You will find out more about many of those properties later.</a:t>
            </a:r>
          </a:p>
          <a:p>
            <a:pPr>
              <a:buClr>
                <a:srgbClr val="0070C0"/>
              </a:buClr>
            </a:pPr>
            <a:r>
              <a:rPr lang="en-US" sz="2000" b="1" dirty="0">
                <a:solidFill>
                  <a:srgbClr val="C00000"/>
                </a:solidFill>
              </a:rPr>
              <a:t>Exceptions to those properties</a:t>
            </a:r>
          </a:p>
          <a:p>
            <a:pPr marL="355600" indent="-355600">
              <a:buClr>
                <a:srgbClr val="0070C0"/>
              </a:buClr>
              <a:buFont typeface="Wingdings 3" panose="05040102010807070707" pitchFamily="18" charset="2"/>
              <a:buChar char=""/>
            </a:pPr>
            <a:r>
              <a:rPr lang="en-US" sz="2000" dirty="0"/>
              <a:t>The properties above are general properties of metals and non-metals.</a:t>
            </a:r>
          </a:p>
          <a:p>
            <a:pPr marL="355600" indent="-355600">
              <a:buClr>
                <a:srgbClr val="0070C0"/>
              </a:buClr>
              <a:buFont typeface="Wingdings 3" panose="05040102010807070707" pitchFamily="18" charset="2"/>
              <a:buChar char=""/>
            </a:pPr>
            <a:r>
              <a:rPr lang="en-US" sz="2000" dirty="0"/>
              <a:t>But there are exceptions. For example:</a:t>
            </a:r>
          </a:p>
          <a:p>
            <a:pPr marL="723900" indent="-355600">
              <a:buClr>
                <a:srgbClr val="0070C0"/>
              </a:buClr>
              <a:buFont typeface="Wingdings" panose="05000000000000000000" pitchFamily="2" charset="2"/>
              <a:buChar char="q"/>
            </a:pPr>
            <a:r>
              <a:rPr lang="en-US" sz="2000" dirty="0" smtClean="0"/>
              <a:t>not </a:t>
            </a:r>
            <a:r>
              <a:rPr lang="en-US" sz="2000" dirty="0"/>
              <a:t>all metals are hard solids. You can cut sodium and </a:t>
            </a:r>
            <a:r>
              <a:rPr lang="en-US" sz="2000" dirty="0" smtClean="0"/>
              <a:t>potassium with </a:t>
            </a:r>
            <a:r>
              <a:rPr lang="en-US" sz="2000" dirty="0"/>
              <a:t>a knife, and mercury is a liquid at room temperature.</a:t>
            </a:r>
          </a:p>
          <a:p>
            <a:pPr marL="723900" indent="-355600">
              <a:buClr>
                <a:srgbClr val="0070C0"/>
              </a:buClr>
              <a:buFont typeface="Wingdings" panose="05000000000000000000" pitchFamily="2" charset="2"/>
              <a:buChar char="q"/>
            </a:pPr>
            <a:r>
              <a:rPr lang="en-US" sz="2000" dirty="0" smtClean="0"/>
              <a:t>hydrogen </a:t>
            </a:r>
            <a:r>
              <a:rPr lang="en-US" sz="2000" dirty="0"/>
              <a:t>is a non-metal, but forms positive ions (</a:t>
            </a:r>
            <a:r>
              <a:rPr lang="en-US" sz="2000" dirty="0" smtClean="0"/>
              <a:t>H</a:t>
            </a:r>
            <a:r>
              <a:rPr lang="en-US" sz="2000" baseline="30000" dirty="0" smtClean="0"/>
              <a:t>+</a:t>
            </a:r>
            <a:r>
              <a:rPr lang="en-US" sz="2000" dirty="0" smtClean="0"/>
              <a:t>) </a:t>
            </a:r>
            <a:r>
              <a:rPr lang="en-US" sz="2000" dirty="0"/>
              <a:t>like metals do.</a:t>
            </a:r>
          </a:p>
          <a:p>
            <a:pPr marL="723900" indent="-355600">
              <a:buClr>
                <a:srgbClr val="0070C0"/>
              </a:buClr>
              <a:buFont typeface="Wingdings" panose="05000000000000000000" pitchFamily="2" charset="2"/>
              <a:buChar char="q"/>
            </a:pPr>
            <a:r>
              <a:rPr lang="en-US" sz="2000" dirty="0" smtClean="0"/>
              <a:t>carbon </a:t>
            </a:r>
            <a:r>
              <a:rPr lang="en-US" sz="2000" dirty="0"/>
              <a:t>is a non-metal, but one form of </a:t>
            </a:r>
            <a:r>
              <a:rPr lang="en-US" sz="2000" dirty="0" smtClean="0"/>
              <a:t>it (graphite</a:t>
            </a:r>
            <a:r>
              <a:rPr lang="en-US" sz="2000" dirty="0"/>
              <a:t>) is a </a:t>
            </a:r>
            <a:r>
              <a:rPr lang="en-US" sz="2000" dirty="0" smtClean="0"/>
              <a:t>good conductor</a:t>
            </a:r>
            <a:r>
              <a:rPr lang="en-US" sz="2000" dirty="0"/>
              <a:t>; another form (diamond) is very hard, with a very </a:t>
            </a:r>
            <a:r>
              <a:rPr lang="en-US" sz="2000" dirty="0" smtClean="0"/>
              <a:t>high melting </a:t>
            </a:r>
            <a:r>
              <a:rPr lang="en-US" sz="2000" dirty="0"/>
              <a:t>point.</a:t>
            </a:r>
            <a:endParaRPr lang="en-US" sz="2000" b="1" dirty="0"/>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42</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6216" y="1154680"/>
            <a:ext cx="2304256" cy="2306108"/>
          </a:xfrm>
          <a:prstGeom prst="rect">
            <a:avLst/>
          </a:prstGeom>
        </p:spPr>
      </p:pic>
      <p:sp>
        <p:nvSpPr>
          <p:cNvPr id="3" name="Rectangle 2"/>
          <p:cNvSpPr/>
          <p:nvPr/>
        </p:nvSpPr>
        <p:spPr>
          <a:xfrm>
            <a:off x="6511677" y="3562732"/>
            <a:ext cx="2308795" cy="1077218"/>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Gold: malleable, ductile, </a:t>
            </a:r>
            <a:r>
              <a:rPr lang="en-GB" sz="1600" dirty="0" smtClean="0">
                <a:latin typeface="Arial" panose="020B0604020202020204" pitchFamily="34" charset="0"/>
                <a:cs typeface="Arial" panose="020B0604020202020204" pitchFamily="34" charset="0"/>
              </a:rPr>
              <a:t>attractive, unreactive</a:t>
            </a:r>
            <a:r>
              <a:rPr lang="en-GB" sz="1600" dirty="0">
                <a:latin typeface="Arial" panose="020B0604020202020204" pitchFamily="34" charset="0"/>
                <a:cs typeface="Arial" panose="020B0604020202020204" pitchFamily="34" charset="0"/>
              </a:rPr>
              <a:t>, scarce – and expensive.</a:t>
            </a:r>
          </a:p>
        </p:txBody>
      </p:sp>
      <p:sp>
        <p:nvSpPr>
          <p:cNvPr id="8" name="TextBox 7">
            <a:hlinkClick r:id="rId4"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4262967942"/>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3.5 – The Metals and Non-Metals</a:t>
            </a:r>
            <a:endParaRPr lang="en-GB" sz="4000" b="1" dirty="0" smtClean="0"/>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43</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288230" y="4572417"/>
            <a:ext cx="4499794" cy="1384995"/>
          </a:xfrm>
          <a:prstGeom prst="rect">
            <a:avLst/>
          </a:prstGeom>
        </p:spPr>
        <p:txBody>
          <a:bodyPr wrap="square">
            <a:spAutoFit/>
          </a:bodyPr>
          <a:lstStyle/>
          <a:p>
            <a:r>
              <a:rPr lang="en-US" sz="2800" dirty="0">
                <a:latin typeface="Arial" panose="020B0604020202020204" pitchFamily="34" charset="0"/>
                <a:cs typeface="Arial" panose="020B0604020202020204" pitchFamily="34" charset="0"/>
              </a:rPr>
              <a:t>Think of two reasons why metals are used to make </a:t>
            </a:r>
            <a:r>
              <a:rPr lang="en-US" sz="2800" dirty="0" smtClean="0">
                <a:latin typeface="Arial" panose="020B0604020202020204" pitchFamily="34" charset="0"/>
                <a:cs typeface="Arial" panose="020B0604020202020204" pitchFamily="34" charset="0"/>
              </a:rPr>
              <a:t>drums...</a:t>
            </a:r>
            <a:endParaRPr lang="en-GB" sz="28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230" y="1168988"/>
            <a:ext cx="4499794" cy="3376023"/>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r="11078"/>
          <a:stretch/>
        </p:blipFill>
        <p:spPr>
          <a:xfrm>
            <a:off x="4932040" y="1168988"/>
            <a:ext cx="3888432" cy="3377120"/>
          </a:xfrm>
          <a:prstGeom prst="rect">
            <a:avLst/>
          </a:prstGeom>
        </p:spPr>
      </p:pic>
      <p:sp>
        <p:nvSpPr>
          <p:cNvPr id="10" name="Rectangle 9"/>
          <p:cNvSpPr/>
          <p:nvPr/>
        </p:nvSpPr>
        <p:spPr>
          <a:xfrm>
            <a:off x="4932040" y="4545011"/>
            <a:ext cx="3816424" cy="1384995"/>
          </a:xfrm>
          <a:prstGeom prst="rect">
            <a:avLst/>
          </a:prstGeom>
        </p:spPr>
        <p:txBody>
          <a:bodyPr wrap="square">
            <a:spAutoFit/>
          </a:bodyPr>
          <a:lstStyle/>
          <a:p>
            <a:r>
              <a:rPr lang="en-US" sz="2800" dirty="0" smtClean="0">
                <a:latin typeface="Arial" panose="020B0604020202020204" pitchFamily="34" charset="0"/>
                <a:cs typeface="Arial" panose="020B0604020202020204" pitchFamily="34" charset="0"/>
              </a:rPr>
              <a:t>...and </a:t>
            </a:r>
            <a:r>
              <a:rPr lang="en-US" sz="2800" dirty="0">
                <a:latin typeface="Arial" panose="020B0604020202020204" pitchFamily="34" charset="0"/>
                <a:cs typeface="Arial" panose="020B0604020202020204" pitchFamily="34" charset="0"/>
              </a:rPr>
              <a:t>three reasons why they are used for saucepans.</a:t>
            </a:r>
            <a:endParaRPr lang="en-GB" sz="2800" dirty="0">
              <a:latin typeface="Arial" panose="020B0604020202020204" pitchFamily="34" charset="0"/>
              <a:cs typeface="Arial" panose="020B0604020202020204" pitchFamily="34" charset="0"/>
            </a:endParaRPr>
          </a:p>
        </p:txBody>
      </p:sp>
      <p:sp>
        <p:nvSpPr>
          <p:cNvPr id="11" name="TextBox 10">
            <a:hlinkClick r:id="rId5"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1324951949"/>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3.5 – The Metals and Non-Metals</a:t>
            </a:r>
            <a:endParaRPr lang="en-GB" sz="4000" b="1" dirty="0" smtClean="0"/>
          </a:p>
        </p:txBody>
      </p:sp>
      <p:sp>
        <p:nvSpPr>
          <p:cNvPr id="34" name="Rectangle 33"/>
          <p:cNvSpPr/>
          <p:nvPr/>
        </p:nvSpPr>
        <p:spPr>
          <a:xfrm>
            <a:off x="251519" y="1115329"/>
            <a:ext cx="8551612" cy="5559984"/>
          </a:xfrm>
          <a:prstGeom prst="rect">
            <a:avLst/>
          </a:prstGeom>
        </p:spPr>
        <p:txBody>
          <a:bodyPr wrap="square">
            <a:spAutoFit/>
          </a:bodyPr>
          <a:lstStyle/>
          <a:p>
            <a:pPr>
              <a:buClr>
                <a:srgbClr val="0070C0"/>
              </a:buClr>
            </a:pPr>
            <a:r>
              <a:rPr lang="en-US" sz="1870" b="1" dirty="0">
                <a:solidFill>
                  <a:srgbClr val="C00000"/>
                </a:solidFill>
              </a:rPr>
              <a:t>Making use of the metals</a:t>
            </a:r>
          </a:p>
          <a:p>
            <a:pPr marL="355600" indent="-355600">
              <a:buClr>
                <a:srgbClr val="0070C0"/>
              </a:buClr>
              <a:buFont typeface="Wingdings 3" panose="05040102010807070707" pitchFamily="18" charset="2"/>
              <a:buChar char=""/>
            </a:pPr>
            <a:r>
              <a:rPr lang="en-US" sz="1870" dirty="0"/>
              <a:t>Because metals are generally hard and </a:t>
            </a:r>
            <a:r>
              <a:rPr lang="en-US" sz="1870" dirty="0" smtClean="0"/>
              <a:t>strong, and </a:t>
            </a:r>
            <a:br>
              <a:rPr lang="en-US" sz="1870" dirty="0" smtClean="0"/>
            </a:br>
            <a:r>
              <a:rPr lang="en-US" sz="1870" dirty="0" smtClean="0"/>
              <a:t>good </a:t>
            </a:r>
            <a:r>
              <a:rPr lang="en-US" sz="1870" dirty="0"/>
              <a:t>conductors, </a:t>
            </a:r>
            <a:r>
              <a:rPr lang="en-US" sz="1870" dirty="0" smtClean="0"/>
              <a:t>we make </a:t>
            </a:r>
            <a:r>
              <a:rPr lang="en-US" sz="1870" dirty="0"/>
              <a:t>great use of </a:t>
            </a:r>
            <a:r>
              <a:rPr lang="en-US" sz="1870" dirty="0" smtClean="0"/>
              <a:t>them</a:t>
            </a:r>
            <a:r>
              <a:rPr lang="en-US" sz="1870" dirty="0"/>
              <a:t>. </a:t>
            </a:r>
            <a:r>
              <a:rPr lang="en-US" sz="1870" dirty="0" smtClean="0"/>
              <a:t>E.g.:</a:t>
            </a:r>
            <a:endParaRPr lang="en-US" sz="1870" dirty="0"/>
          </a:p>
          <a:p>
            <a:pPr marL="620713" indent="-252413">
              <a:buClr>
                <a:srgbClr val="0070C0"/>
              </a:buClr>
              <a:buFont typeface="Wingdings" panose="05000000000000000000" pitchFamily="2" charset="2"/>
              <a:buChar char="§"/>
            </a:pPr>
            <a:r>
              <a:rPr lang="en-US" sz="1870" dirty="0" smtClean="0"/>
              <a:t>Iron </a:t>
            </a:r>
            <a:r>
              <a:rPr lang="en-US" sz="1870" dirty="0"/>
              <a:t>is the most-used metal in the world. It is </a:t>
            </a:r>
            <a:r>
              <a:rPr lang="en-US" sz="1870" dirty="0" smtClean="0"/>
              <a:t/>
            </a:r>
            <a:br>
              <a:rPr lang="en-US" sz="1870" dirty="0" smtClean="0"/>
            </a:br>
            <a:r>
              <a:rPr lang="en-US" sz="1870" dirty="0" smtClean="0"/>
              <a:t>used </a:t>
            </a:r>
            <a:r>
              <a:rPr lang="en-US" sz="1870" dirty="0"/>
              <a:t>in </a:t>
            </a:r>
            <a:r>
              <a:rPr lang="en-US" sz="1870" dirty="0" smtClean="0"/>
              <a:t>buildings, bridges</a:t>
            </a:r>
            <a:r>
              <a:rPr lang="en-US" sz="1870" dirty="0"/>
              <a:t>, cars, tin cans </a:t>
            </a:r>
            <a:r>
              <a:rPr lang="en-US" sz="1870" dirty="0" smtClean="0"/>
              <a:t/>
            </a:r>
            <a:br>
              <a:rPr lang="en-US" sz="1870" dirty="0" smtClean="0"/>
            </a:br>
            <a:r>
              <a:rPr lang="en-US" sz="1870" dirty="0" smtClean="0"/>
              <a:t>(</a:t>
            </a:r>
            <a:r>
              <a:rPr lang="en-US" sz="1870" dirty="0"/>
              <a:t>coated with tin), needles, and nails.</a:t>
            </a:r>
          </a:p>
          <a:p>
            <a:pPr marL="620713" indent="-252413">
              <a:buClr>
                <a:srgbClr val="0070C0"/>
              </a:buClr>
              <a:buFont typeface="Wingdings" panose="05000000000000000000" pitchFamily="2" charset="2"/>
              <a:buChar char="§"/>
            </a:pPr>
            <a:r>
              <a:rPr lang="en-US" sz="1870" dirty="0" smtClean="0"/>
              <a:t>Copper </a:t>
            </a:r>
            <a:r>
              <a:rPr lang="en-US" sz="1870" dirty="0"/>
              <a:t>is used for electrical wiring in homes.</a:t>
            </a:r>
          </a:p>
          <a:p>
            <a:pPr marL="620713" indent="-252413">
              <a:buClr>
                <a:srgbClr val="0070C0"/>
              </a:buClr>
              <a:buFont typeface="Wingdings" panose="05000000000000000000" pitchFamily="2" charset="2"/>
              <a:buChar char="§"/>
            </a:pPr>
            <a:r>
              <a:rPr lang="en-US" sz="1870" dirty="0" err="1" smtClean="0"/>
              <a:t>Aluminium</a:t>
            </a:r>
            <a:r>
              <a:rPr lang="en-US" sz="1870" dirty="0" smtClean="0"/>
              <a:t> </a:t>
            </a:r>
            <a:r>
              <a:rPr lang="en-US" sz="1870" dirty="0"/>
              <a:t>is strong but light. So it is used in </a:t>
            </a:r>
            <a:r>
              <a:rPr lang="en-US" sz="1870" dirty="0" smtClean="0"/>
              <a:t/>
            </a:r>
            <a:br>
              <a:rPr lang="en-US" sz="1870" dirty="0" smtClean="0"/>
            </a:br>
            <a:r>
              <a:rPr lang="en-US" sz="1870" dirty="0" smtClean="0"/>
              <a:t>planes </a:t>
            </a:r>
            <a:r>
              <a:rPr lang="en-US" sz="1870" dirty="0"/>
              <a:t>and space rockets.</a:t>
            </a:r>
          </a:p>
          <a:p>
            <a:pPr>
              <a:buClr>
                <a:srgbClr val="0070C0"/>
              </a:buClr>
            </a:pPr>
            <a:r>
              <a:rPr lang="en-US" sz="1870" b="1" dirty="0">
                <a:solidFill>
                  <a:srgbClr val="C00000"/>
                </a:solidFill>
              </a:rPr>
              <a:t>Non-metals are everywhere</a:t>
            </a:r>
          </a:p>
          <a:p>
            <a:pPr marL="355600" indent="-355600">
              <a:buClr>
                <a:srgbClr val="0070C0"/>
              </a:buClr>
              <a:buFont typeface="Wingdings 3" panose="05040102010807070707" pitchFamily="18" charset="2"/>
              <a:buChar char=""/>
            </a:pPr>
            <a:r>
              <a:rPr lang="en-US" sz="1870" dirty="0"/>
              <a:t>There are far fewer non-metals than metals. But </a:t>
            </a:r>
            <a:r>
              <a:rPr lang="en-US" sz="1870" dirty="0" smtClean="0"/>
              <a:t/>
            </a:r>
            <a:br>
              <a:rPr lang="en-US" sz="1870" dirty="0" smtClean="0"/>
            </a:br>
            <a:r>
              <a:rPr lang="en-US" sz="1870" dirty="0" smtClean="0"/>
              <a:t>they are </a:t>
            </a:r>
            <a:r>
              <a:rPr lang="en-US" sz="1870" dirty="0"/>
              <a:t>all around us – and inside us.</a:t>
            </a:r>
          </a:p>
          <a:p>
            <a:pPr marL="620713" indent="-252413">
              <a:buClr>
                <a:srgbClr val="0070C0"/>
              </a:buClr>
              <a:buFont typeface="Wingdings" panose="05000000000000000000" pitchFamily="2" charset="2"/>
              <a:buChar char="§"/>
            </a:pPr>
            <a:r>
              <a:rPr lang="en-US" sz="1870" dirty="0" smtClean="0"/>
              <a:t>Air </a:t>
            </a:r>
            <a:r>
              <a:rPr lang="en-US" sz="1870" dirty="0"/>
              <a:t>is almost 80% nitrogen, and about 20% oxygen.</a:t>
            </a:r>
          </a:p>
          <a:p>
            <a:pPr marL="620713" indent="-252413">
              <a:buClr>
                <a:srgbClr val="0070C0"/>
              </a:buClr>
              <a:buFont typeface="Wingdings" panose="05000000000000000000" pitchFamily="2" charset="2"/>
              <a:buChar char="§"/>
            </a:pPr>
            <a:r>
              <a:rPr lang="en-US" sz="1870" dirty="0" smtClean="0"/>
              <a:t>Water </a:t>
            </a:r>
            <a:r>
              <a:rPr lang="en-US" sz="1870" dirty="0"/>
              <a:t>is a compound of hydrogen and oxygen.</a:t>
            </a:r>
          </a:p>
          <a:p>
            <a:pPr marL="620713" indent="-252413">
              <a:buClr>
                <a:srgbClr val="0070C0"/>
              </a:buClr>
              <a:buFont typeface="Wingdings" panose="05000000000000000000" pitchFamily="2" charset="2"/>
              <a:buChar char="§"/>
            </a:pPr>
            <a:r>
              <a:rPr lang="en-US" sz="1870" dirty="0" smtClean="0"/>
              <a:t>Our </a:t>
            </a:r>
            <a:r>
              <a:rPr lang="en-US" sz="1870" dirty="0"/>
              <a:t>bodies are mostly water, plus hundreds </a:t>
            </a:r>
            <a:r>
              <a:rPr lang="en-US" sz="1870" dirty="0" smtClean="0"/>
              <a:t>of carbon </a:t>
            </a:r>
            <a:r>
              <a:rPr lang="en-US" sz="1870" dirty="0"/>
              <a:t>compounds. Many of these contain atoms </a:t>
            </a:r>
            <a:r>
              <a:rPr lang="en-US" sz="1870" dirty="0" smtClean="0"/>
              <a:t>of other </a:t>
            </a:r>
            <a:r>
              <a:rPr lang="en-US" sz="1870" dirty="0"/>
              <a:t>non-metals too, such as nitrogen, </a:t>
            </a:r>
            <a:r>
              <a:rPr lang="en-US" sz="1870" dirty="0" smtClean="0"/>
              <a:t>phosphorus, and </a:t>
            </a:r>
            <a:r>
              <a:rPr lang="en-US" sz="1870" dirty="0"/>
              <a:t>iodine. (Plus metals such as calcium and iron.)</a:t>
            </a:r>
          </a:p>
          <a:p>
            <a:pPr marL="620713" indent="-252413">
              <a:buClr>
                <a:srgbClr val="0070C0"/>
              </a:buClr>
              <a:buFont typeface="Wingdings" panose="05000000000000000000" pitchFamily="2" charset="2"/>
              <a:buChar char="§"/>
            </a:pPr>
            <a:r>
              <a:rPr lang="en-US" sz="1870" dirty="0" smtClean="0"/>
              <a:t>Sand </a:t>
            </a:r>
            <a:r>
              <a:rPr lang="en-US" sz="1870" dirty="0"/>
              <a:t>is mainly the compound silicon </a:t>
            </a:r>
            <a:r>
              <a:rPr lang="en-US" sz="1870" dirty="0" smtClean="0"/>
              <a:t>dioxide, formed </a:t>
            </a:r>
            <a:r>
              <a:rPr lang="en-US" sz="1870" dirty="0"/>
              <a:t>from silicon and oxygen.</a:t>
            </a:r>
            <a:endParaRPr lang="en-US" sz="1870" b="1" dirty="0"/>
          </a:p>
        </p:txBody>
      </p:sp>
      <p:sp>
        <p:nvSpPr>
          <p:cNvPr id="9" name="Round Same Side Corner Rectangle 8">
            <a:hlinkClick r:id="" action="ppaction://noaction"/>
          </p:cNvPr>
          <p:cNvSpPr/>
          <p:nvPr/>
        </p:nvSpPr>
        <p:spPr>
          <a:xfrm>
            <a:off x="7067364" y="701354"/>
            <a:ext cx="600980" cy="351382"/>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42</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6156176" y="3212976"/>
            <a:ext cx="2646955" cy="830997"/>
          </a:xfrm>
          <a:prstGeom prst="rect">
            <a:avLst/>
          </a:prstGeom>
        </p:spPr>
        <p:txBody>
          <a:bodyPr wrap="square">
            <a:spAutoFit/>
          </a:bodyPr>
          <a:lstStyle/>
          <a:p>
            <a:r>
              <a:rPr lang="en-US" sz="1600" dirty="0">
                <a:latin typeface="Arial" panose="020B0604020202020204" pitchFamily="34" charset="0"/>
                <a:cs typeface="Arial" panose="020B0604020202020204" pitchFamily="34" charset="0"/>
              </a:rPr>
              <a:t>Sea, sand, sky, </a:t>
            </a:r>
            <a:r>
              <a:rPr lang="en-US" sz="1600" dirty="0" smtClean="0">
                <a:latin typeface="Arial" panose="020B0604020202020204" pitchFamily="34" charset="0"/>
                <a:cs typeface="Arial" panose="020B0604020202020204" pitchFamily="34" charset="0"/>
              </a:rPr>
              <a:t>palms - </a:t>
            </a:r>
            <a:r>
              <a:rPr lang="en-US" sz="1600" dirty="0">
                <a:latin typeface="Arial" panose="020B0604020202020204" pitchFamily="34" charset="0"/>
                <a:cs typeface="Arial" panose="020B0604020202020204" pitchFamily="34" charset="0"/>
              </a:rPr>
              <a:t>made almost all </a:t>
            </a:r>
            <a:r>
              <a:rPr lang="en-US" sz="1600" dirty="0" smtClean="0">
                <a:latin typeface="Arial" panose="020B0604020202020204" pitchFamily="34" charset="0"/>
                <a:cs typeface="Arial" panose="020B0604020202020204" pitchFamily="34" charset="0"/>
              </a:rPr>
              <a:t>of non-metals</a:t>
            </a:r>
            <a:r>
              <a:rPr lang="en-US" sz="1600" dirty="0">
                <a:latin typeface="Arial" panose="020B0604020202020204" pitchFamily="34" charset="0"/>
                <a:cs typeface="Arial" panose="020B0604020202020204" pitchFamily="34" charset="0"/>
              </a:rPr>
              <a:t>.</a:t>
            </a:r>
            <a:endParaRPr lang="en-GB" sz="16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6176" y="1124744"/>
            <a:ext cx="2646955" cy="2035669"/>
          </a:xfrm>
          <a:prstGeom prst="rect">
            <a:avLst/>
          </a:prstGeom>
        </p:spPr>
      </p:pic>
      <p:sp>
        <p:nvSpPr>
          <p:cNvPr id="8" name="TextBox 7">
            <a:hlinkClick r:id="rId4" action="ppaction://hlinksldjump"/>
          </p:cNvPr>
          <p:cNvSpPr txBox="1"/>
          <p:nvPr/>
        </p:nvSpPr>
        <p:spPr>
          <a:xfrm>
            <a:off x="8335790" y="5910371"/>
            <a:ext cx="628698" cy="830997"/>
          </a:xfrm>
          <a:prstGeom prst="rect">
            <a:avLst/>
          </a:prstGeom>
          <a:noFill/>
        </p:spPr>
        <p:txBody>
          <a:bodyPr wrap="none" rtlCol="0">
            <a:spAutoFit/>
          </a:bodyPr>
          <a:lstStyle/>
          <a:p>
            <a:r>
              <a:rPr lang="en-GB" sz="4800" b="1" dirty="0" smtClean="0">
                <a:solidFill>
                  <a:srgbClr val="FF0000"/>
                </a:solidFill>
              </a:rPr>
              <a:t>R</a:t>
            </a:r>
            <a:endParaRPr lang="en-GB" b="1" dirty="0">
              <a:solidFill>
                <a:srgbClr val="FF0000"/>
              </a:solidFill>
            </a:endParaRPr>
          </a:p>
        </p:txBody>
      </p:sp>
    </p:spTree>
    <p:extLst>
      <p:ext uri="{BB962C8B-B14F-4D97-AF65-F5344CB8AC3E}">
        <p14:creationId xmlns:p14="http://schemas.microsoft.com/office/powerpoint/2010/main" val="713085434"/>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Chapter 03 </a:t>
            </a:r>
            <a:r>
              <a:rPr lang="en-GB" sz="4000" dirty="0"/>
              <a:t>– </a:t>
            </a:r>
            <a:r>
              <a:rPr lang="en-GB" sz="4000" dirty="0" smtClean="0"/>
              <a:t>Revision Checklist</a:t>
            </a:r>
            <a:endParaRPr lang="en-GB" sz="4000" b="1" dirty="0" smtClean="0"/>
          </a:p>
        </p:txBody>
      </p:sp>
      <p:sp>
        <p:nvSpPr>
          <p:cNvPr id="34" name="Rectangle 33"/>
          <p:cNvSpPr/>
          <p:nvPr/>
        </p:nvSpPr>
        <p:spPr>
          <a:xfrm>
            <a:off x="251520" y="1124744"/>
            <a:ext cx="8568952" cy="5324535"/>
          </a:xfrm>
          <a:prstGeom prst="rect">
            <a:avLst/>
          </a:prstGeom>
          <a:solidFill>
            <a:srgbClr val="C1D6FF"/>
          </a:solidFill>
          <a:ln w="57150">
            <a:solidFill>
              <a:srgbClr val="002060"/>
            </a:solidFill>
          </a:ln>
        </p:spPr>
        <p:txBody>
          <a:bodyPr wrap="square">
            <a:spAutoFit/>
          </a:bodyPr>
          <a:lstStyle/>
          <a:p>
            <a:pPr>
              <a:buClr>
                <a:srgbClr val="0070C0"/>
              </a:buClr>
              <a:tabLst>
                <a:tab pos="723900" algn="l"/>
                <a:tab pos="1793875" algn="l"/>
                <a:tab pos="2967038" algn="l"/>
              </a:tabLst>
            </a:pPr>
            <a:r>
              <a:rPr lang="en-US" sz="2000" b="1" dirty="0" smtClean="0">
                <a:solidFill>
                  <a:srgbClr val="C00000"/>
                </a:solidFill>
              </a:rPr>
              <a:t>Core curriculum - </a:t>
            </a:r>
            <a:r>
              <a:rPr lang="en-US" sz="2000" dirty="0" smtClean="0"/>
              <a:t>Make </a:t>
            </a:r>
            <a:r>
              <a:rPr lang="en-US" sz="2000" dirty="0"/>
              <a:t>sure you can …</a:t>
            </a:r>
          </a:p>
          <a:p>
            <a:pPr marL="361950" indent="-361950">
              <a:buClr>
                <a:srgbClr val="0070C0"/>
              </a:buClr>
              <a:buFont typeface="Courier New" panose="02070309020205020404" pitchFamily="49" charset="0"/>
              <a:buChar char="o"/>
              <a:tabLst>
                <a:tab pos="723900" algn="l"/>
                <a:tab pos="1793875" algn="l"/>
                <a:tab pos="2967038" algn="l"/>
              </a:tabLst>
            </a:pPr>
            <a:r>
              <a:rPr lang="en-US" sz="2000" dirty="0" smtClean="0"/>
              <a:t>define </a:t>
            </a:r>
            <a:r>
              <a:rPr lang="en-US" sz="2000" dirty="0"/>
              <a:t>these </a:t>
            </a:r>
            <a:r>
              <a:rPr lang="en-US" sz="2000" dirty="0" smtClean="0"/>
              <a:t>terms:</a:t>
            </a:r>
          </a:p>
          <a:p>
            <a:pPr lvl="1">
              <a:buClr>
                <a:srgbClr val="0070C0"/>
              </a:buClr>
              <a:tabLst>
                <a:tab pos="723900" algn="l"/>
                <a:tab pos="1793875" algn="l"/>
                <a:tab pos="2967038" algn="l"/>
              </a:tabLst>
            </a:pPr>
            <a:r>
              <a:rPr lang="en-US" sz="2000" dirty="0" smtClean="0"/>
              <a:t>	</a:t>
            </a:r>
            <a:r>
              <a:rPr lang="en-US" sz="2000" i="1" dirty="0" smtClean="0"/>
              <a:t>atom 	element 	compound</a:t>
            </a:r>
            <a:endParaRPr lang="en-US" sz="2000" i="1" dirty="0"/>
          </a:p>
          <a:p>
            <a:pPr marL="361950" indent="-361950">
              <a:buClr>
                <a:srgbClr val="0070C0"/>
              </a:buClr>
              <a:buFont typeface="Courier New" panose="02070309020205020404" pitchFamily="49" charset="0"/>
              <a:buChar char="o"/>
              <a:tabLst>
                <a:tab pos="723900" algn="l"/>
                <a:tab pos="1793875" algn="l"/>
                <a:tab pos="2967038" algn="l"/>
              </a:tabLst>
            </a:pPr>
            <a:r>
              <a:rPr lang="en-US" sz="2000" dirty="0" smtClean="0"/>
              <a:t>say </a:t>
            </a:r>
            <a:r>
              <a:rPr lang="en-US" sz="2000" dirty="0"/>
              <a:t>where in the atom the nucleus is, and </a:t>
            </a:r>
            <a:r>
              <a:rPr lang="en-US" sz="2000" dirty="0" smtClean="0"/>
              <a:t>which particles </a:t>
            </a:r>
            <a:r>
              <a:rPr lang="en-US" sz="2000" dirty="0"/>
              <a:t>it contains</a:t>
            </a:r>
          </a:p>
          <a:p>
            <a:pPr marL="361950" indent="-361950">
              <a:buClr>
                <a:srgbClr val="0070C0"/>
              </a:buClr>
              <a:buFont typeface="Courier New" panose="02070309020205020404" pitchFamily="49" charset="0"/>
              <a:buChar char="o"/>
              <a:tabLst>
                <a:tab pos="723900" algn="l"/>
                <a:tab pos="1793875" algn="l"/>
                <a:tab pos="2967038" algn="l"/>
              </a:tabLst>
            </a:pPr>
            <a:r>
              <a:rPr lang="en-US" sz="2000" dirty="0" smtClean="0"/>
              <a:t>define </a:t>
            </a:r>
            <a:r>
              <a:rPr lang="en-US" sz="2000" dirty="0"/>
              <a:t>proton number and nucleon number</a:t>
            </a:r>
          </a:p>
          <a:p>
            <a:pPr marL="361950" indent="-361950">
              <a:buClr>
                <a:srgbClr val="0070C0"/>
              </a:buClr>
              <a:buFont typeface="Courier New" panose="02070309020205020404" pitchFamily="49" charset="0"/>
              <a:buChar char="o"/>
              <a:tabLst>
                <a:tab pos="723900" algn="l"/>
                <a:tab pos="1793875" algn="l"/>
                <a:tab pos="2967038" algn="l"/>
              </a:tabLst>
            </a:pPr>
            <a:r>
              <a:rPr lang="en-US" sz="2000" dirty="0" smtClean="0"/>
              <a:t>state </a:t>
            </a:r>
            <a:r>
              <a:rPr lang="en-US" sz="2000" dirty="0"/>
              <a:t>the number of protons, neutrons and </a:t>
            </a:r>
            <a:r>
              <a:rPr lang="en-US" sz="2000" dirty="0" smtClean="0"/>
              <a:t>electrons in </a:t>
            </a:r>
            <a:r>
              <a:rPr lang="en-US" sz="2000" dirty="0"/>
              <a:t>an atom, from a short description like this</a:t>
            </a:r>
            <a:r>
              <a:rPr lang="en-US" sz="2000" dirty="0" smtClean="0"/>
              <a:t>:</a:t>
            </a:r>
            <a:br>
              <a:rPr lang="en-US" sz="2000" dirty="0" smtClean="0"/>
            </a:br>
            <a:endParaRPr lang="en-US" sz="2000" dirty="0"/>
          </a:p>
          <a:p>
            <a:pPr marL="361950" indent="-361950">
              <a:buClr>
                <a:srgbClr val="0070C0"/>
              </a:buClr>
              <a:buFont typeface="Courier New" panose="02070309020205020404" pitchFamily="49" charset="0"/>
              <a:buChar char="o"/>
              <a:tabLst>
                <a:tab pos="723900" algn="l"/>
                <a:tab pos="1793875" algn="l"/>
                <a:tab pos="2967038" algn="l"/>
              </a:tabLst>
            </a:pPr>
            <a:r>
              <a:rPr lang="en-US" sz="2000" dirty="0" smtClean="0"/>
              <a:t>explain </a:t>
            </a:r>
            <a:r>
              <a:rPr lang="en-US" sz="2000" dirty="0"/>
              <a:t>what a radioisotope </a:t>
            </a:r>
            <a:r>
              <a:rPr lang="en-US" sz="2000" dirty="0" smtClean="0"/>
              <a:t>is give </a:t>
            </a:r>
            <a:r>
              <a:rPr lang="en-US" sz="2000" dirty="0"/>
              <a:t>one medical and one industrial use, </a:t>
            </a:r>
            <a:r>
              <a:rPr lang="en-US" sz="2000" dirty="0" smtClean="0"/>
              <a:t>for radioisotopes</a:t>
            </a:r>
            <a:endParaRPr lang="en-US" sz="2000" dirty="0"/>
          </a:p>
          <a:p>
            <a:pPr marL="361950" indent="-361950">
              <a:buClr>
                <a:srgbClr val="0070C0"/>
              </a:buClr>
              <a:buFont typeface="Courier New" panose="02070309020205020404" pitchFamily="49" charset="0"/>
              <a:buChar char="o"/>
              <a:tabLst>
                <a:tab pos="723900" algn="l"/>
                <a:tab pos="1793875" algn="l"/>
                <a:tab pos="2967038" algn="l"/>
              </a:tabLst>
            </a:pPr>
            <a:r>
              <a:rPr lang="en-US" sz="2000" dirty="0" smtClean="0"/>
              <a:t>sketch </a:t>
            </a:r>
            <a:r>
              <a:rPr lang="en-US" sz="2000" dirty="0"/>
              <a:t>the structure of an atom, showing </a:t>
            </a:r>
            <a:r>
              <a:rPr lang="en-US" sz="2000" dirty="0" smtClean="0"/>
              <a:t>the nucleus </a:t>
            </a:r>
            <a:r>
              <a:rPr lang="en-US" sz="2000" dirty="0"/>
              <a:t>and electron shells</a:t>
            </a:r>
          </a:p>
          <a:p>
            <a:pPr marL="361950" indent="-361950">
              <a:buClr>
                <a:srgbClr val="0070C0"/>
              </a:buClr>
              <a:buFont typeface="Courier New" panose="02070309020205020404" pitchFamily="49" charset="0"/>
              <a:buChar char="o"/>
              <a:tabLst>
                <a:tab pos="723900" algn="l"/>
                <a:tab pos="1793875" algn="l"/>
                <a:tab pos="2967038" algn="l"/>
              </a:tabLst>
            </a:pPr>
            <a:r>
              <a:rPr lang="en-US" sz="2000" dirty="0" smtClean="0"/>
              <a:t>state </a:t>
            </a:r>
            <a:r>
              <a:rPr lang="en-US" sz="2000" dirty="0"/>
              <a:t>the order in which electrons fill the </a:t>
            </a:r>
            <a:r>
              <a:rPr lang="en-US" sz="2000" dirty="0" smtClean="0"/>
              <a:t>electron shells</a:t>
            </a:r>
            <a:endParaRPr lang="en-US" sz="2000" dirty="0"/>
          </a:p>
          <a:p>
            <a:pPr marL="361950" indent="-361950">
              <a:buClr>
                <a:srgbClr val="0070C0"/>
              </a:buClr>
              <a:buFont typeface="Courier New" panose="02070309020205020404" pitchFamily="49" charset="0"/>
              <a:buChar char="o"/>
              <a:tabLst>
                <a:tab pos="723900" algn="l"/>
                <a:tab pos="1793875" algn="l"/>
                <a:tab pos="2967038" algn="l"/>
              </a:tabLst>
            </a:pPr>
            <a:r>
              <a:rPr lang="en-US" sz="2000" dirty="0" smtClean="0"/>
              <a:t>name </a:t>
            </a:r>
            <a:r>
              <a:rPr lang="en-US" sz="2000" dirty="0"/>
              <a:t>the first 20 elements of the Periodic Table, </a:t>
            </a:r>
            <a:r>
              <a:rPr lang="en-US" sz="2000" dirty="0" smtClean="0"/>
              <a:t>in order </a:t>
            </a:r>
            <a:r>
              <a:rPr lang="en-US" sz="2000" dirty="0"/>
              <a:t>of proton number, and give their symbols</a:t>
            </a:r>
          </a:p>
          <a:p>
            <a:pPr marL="361950" indent="-361950">
              <a:buClr>
                <a:srgbClr val="0070C0"/>
              </a:buClr>
              <a:buFont typeface="Courier New" panose="02070309020205020404" pitchFamily="49" charset="0"/>
              <a:buChar char="o"/>
              <a:tabLst>
                <a:tab pos="723900" algn="l"/>
                <a:tab pos="1793875" algn="l"/>
                <a:tab pos="2967038" algn="l"/>
              </a:tabLst>
            </a:pPr>
            <a:r>
              <a:rPr lang="en-US" sz="2000" dirty="0" smtClean="0"/>
              <a:t>sketch </a:t>
            </a:r>
            <a:r>
              <a:rPr lang="en-US" sz="2000" dirty="0"/>
              <a:t>the electron distribution for any of the </a:t>
            </a:r>
            <a:r>
              <a:rPr lang="en-US" sz="2000" dirty="0" smtClean="0"/>
              <a:t>first 20 </a:t>
            </a:r>
            <a:r>
              <a:rPr lang="en-US" sz="2000" dirty="0"/>
              <a:t>elements of the Periodic Table, when you </a:t>
            </a:r>
            <a:r>
              <a:rPr lang="en-US" sz="2000" dirty="0" smtClean="0"/>
              <a:t>are given </a:t>
            </a:r>
            <a:r>
              <a:rPr lang="en-US" sz="2000" dirty="0"/>
              <a:t>the proton </a:t>
            </a:r>
            <a:r>
              <a:rPr lang="en-US" sz="2000" dirty="0" smtClean="0"/>
              <a:t>number</a:t>
            </a:r>
            <a:endParaRPr lang="en-US" sz="2000" dirty="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43</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Rectangle 6"/>
          <p:cNvSpPr/>
          <p:nvPr/>
        </p:nvSpPr>
        <p:spPr>
          <a:xfrm>
            <a:off x="3707904" y="3140968"/>
            <a:ext cx="1152128" cy="400110"/>
          </a:xfrm>
          <a:prstGeom prst="rect">
            <a:avLst/>
          </a:prstGeom>
        </p:spPr>
        <p:txBody>
          <a:bodyPr wrap="square">
            <a:spAutoFit/>
          </a:bodyPr>
          <a:lstStyle/>
          <a:p>
            <a:pPr>
              <a:lnSpc>
                <a:spcPts val="800"/>
              </a:lnSpc>
              <a:buClr>
                <a:srgbClr val="0070C0"/>
              </a:buClr>
            </a:pPr>
            <a:r>
              <a:rPr lang="en-US" sz="1600" dirty="0" smtClean="0"/>
              <a:t>23 </a:t>
            </a:r>
            <a:endParaRPr lang="en-US" sz="2000" dirty="0" smtClean="0"/>
          </a:p>
          <a:p>
            <a:pPr>
              <a:lnSpc>
                <a:spcPts val="800"/>
              </a:lnSpc>
              <a:buClr>
                <a:srgbClr val="0070C0"/>
              </a:buClr>
            </a:pPr>
            <a:r>
              <a:rPr lang="en-US" sz="2000" dirty="0" smtClean="0"/>
              <a:t>     Na. </a:t>
            </a:r>
          </a:p>
          <a:p>
            <a:pPr>
              <a:lnSpc>
                <a:spcPts val="800"/>
              </a:lnSpc>
              <a:buClr>
                <a:srgbClr val="0070C0"/>
              </a:buClr>
            </a:pPr>
            <a:r>
              <a:rPr lang="en-US" sz="1600" dirty="0" smtClean="0"/>
              <a:t>11</a:t>
            </a:r>
            <a:endParaRPr lang="en-US" sz="2000" dirty="0" smtClean="0"/>
          </a:p>
        </p:txBody>
      </p:sp>
    </p:spTree>
    <p:extLst>
      <p:ext uri="{BB962C8B-B14F-4D97-AF65-F5344CB8AC3E}">
        <p14:creationId xmlns:p14="http://schemas.microsoft.com/office/powerpoint/2010/main" val="2751408261"/>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 – Grade Descriptors – Grade A</a:t>
            </a:r>
            <a:endParaRPr lang="en-GB" b="1" dirty="0" smtClean="0"/>
          </a:p>
        </p:txBody>
      </p:sp>
      <p:sp>
        <p:nvSpPr>
          <p:cNvPr id="34" name="Rectangle 33"/>
          <p:cNvSpPr/>
          <p:nvPr/>
        </p:nvSpPr>
        <p:spPr>
          <a:xfrm>
            <a:off x="323527" y="1124744"/>
            <a:ext cx="8424935" cy="5632311"/>
          </a:xfrm>
          <a:prstGeom prst="rect">
            <a:avLst/>
          </a:prstGeom>
        </p:spPr>
        <p:txBody>
          <a:bodyPr wrap="square">
            <a:spAutoFit/>
          </a:bodyPr>
          <a:lstStyle/>
          <a:p>
            <a:pPr>
              <a:buClr>
                <a:srgbClr val="0070C0"/>
              </a:buClr>
            </a:pPr>
            <a:r>
              <a:rPr lang="en-US" dirty="0" smtClean="0"/>
              <a:t>To </a:t>
            </a:r>
            <a:r>
              <a:rPr lang="en-US" dirty="0"/>
              <a:t>achieve a </a:t>
            </a:r>
            <a:r>
              <a:rPr lang="en-US" b="1" dirty="0"/>
              <a:t>Grade A</a:t>
            </a:r>
            <a:r>
              <a:rPr lang="en-US" dirty="0"/>
              <a:t>, a candidate will be able to:</a:t>
            </a:r>
          </a:p>
          <a:p>
            <a:pPr marL="342900" indent="-342900">
              <a:buClr>
                <a:srgbClr val="0070C0"/>
              </a:buClr>
              <a:buFont typeface="Arial" panose="020B0604020202020204" pitchFamily="34" charset="0"/>
              <a:buChar char="•"/>
            </a:pPr>
            <a:r>
              <a:rPr lang="en-US" dirty="0" smtClean="0"/>
              <a:t>recall </a:t>
            </a:r>
            <a:r>
              <a:rPr lang="en-US" dirty="0"/>
              <a:t>and communicate precise knowledge and display comprehensive understanding of </a:t>
            </a:r>
            <a:r>
              <a:rPr lang="en-US" dirty="0" smtClean="0"/>
              <a:t>scientific phenomena</a:t>
            </a:r>
            <a:r>
              <a:rPr lang="en-US" dirty="0"/>
              <a:t>, facts, laws, definitions, concepts and theories</a:t>
            </a:r>
          </a:p>
          <a:p>
            <a:pPr marL="342900" indent="-342900">
              <a:buClr>
                <a:srgbClr val="0070C0"/>
              </a:buClr>
              <a:buFont typeface="Arial" panose="020B0604020202020204" pitchFamily="34" charset="0"/>
              <a:buChar char="•"/>
            </a:pPr>
            <a:r>
              <a:rPr lang="en-US" dirty="0" smtClean="0"/>
              <a:t>apply </a:t>
            </a:r>
            <a:r>
              <a:rPr lang="en-US" dirty="0"/>
              <a:t>scientific concepts and theories to present reasoned explanations of familiar and </a:t>
            </a:r>
            <a:r>
              <a:rPr lang="en-US" dirty="0" smtClean="0"/>
              <a:t>unfamiliar phenomena</a:t>
            </a:r>
            <a:r>
              <a:rPr lang="en-US" dirty="0"/>
              <a:t>, to solve complex problems involving several stages, and to make reasoned predictions </a:t>
            </a:r>
            <a:r>
              <a:rPr lang="en-US" dirty="0" smtClean="0"/>
              <a:t>and hypotheses</a:t>
            </a:r>
            <a:endParaRPr lang="en-US" dirty="0"/>
          </a:p>
          <a:p>
            <a:pPr marL="342900" indent="-342900">
              <a:buClr>
                <a:srgbClr val="0070C0"/>
              </a:buClr>
              <a:buFont typeface="Arial" panose="020B0604020202020204" pitchFamily="34" charset="0"/>
              <a:buChar char="•"/>
            </a:pPr>
            <a:r>
              <a:rPr lang="en-US" dirty="0" smtClean="0"/>
              <a:t>communicate </a:t>
            </a:r>
            <a:r>
              <a:rPr lang="en-US" dirty="0"/>
              <a:t>and present complex scientific ideas, observations and data clearly and </a:t>
            </a:r>
            <a:r>
              <a:rPr lang="en-US" dirty="0" smtClean="0"/>
              <a:t>logically, independently </a:t>
            </a:r>
            <a:r>
              <a:rPr lang="en-US" dirty="0"/>
              <a:t>using scientific terminology and conventions consistently and correctly</a:t>
            </a:r>
          </a:p>
          <a:p>
            <a:pPr marL="342900" indent="-342900">
              <a:buClr>
                <a:srgbClr val="0070C0"/>
              </a:buClr>
              <a:buFont typeface="Arial" panose="020B0604020202020204" pitchFamily="34" charset="0"/>
              <a:buChar char="•"/>
            </a:pPr>
            <a:r>
              <a:rPr lang="en-US" dirty="0" smtClean="0"/>
              <a:t>independently </a:t>
            </a:r>
            <a:r>
              <a:rPr lang="en-US" dirty="0"/>
              <a:t>select, process and </a:t>
            </a:r>
            <a:r>
              <a:rPr lang="en-US" dirty="0" err="1"/>
              <a:t>synthesise</a:t>
            </a:r>
            <a:r>
              <a:rPr lang="en-US" dirty="0"/>
              <a:t> information presented in a variety of ways, and use it </a:t>
            </a:r>
            <a:r>
              <a:rPr lang="en-US" dirty="0" smtClean="0"/>
              <a:t>to draw </a:t>
            </a:r>
            <a:r>
              <a:rPr lang="en-US" dirty="0"/>
              <a:t>valid conclusions and discuss the scientific, technological, social, economic and </a:t>
            </a:r>
            <a:r>
              <a:rPr lang="en-US" dirty="0" smtClean="0"/>
              <a:t>environmental implications</a:t>
            </a:r>
            <a:endParaRPr lang="en-US" dirty="0"/>
          </a:p>
          <a:p>
            <a:pPr marL="342900" indent="-342900">
              <a:buClr>
                <a:srgbClr val="0070C0"/>
              </a:buClr>
              <a:buFont typeface="Arial" panose="020B0604020202020204" pitchFamily="34" charset="0"/>
              <a:buChar char="•"/>
            </a:pPr>
            <a:r>
              <a:rPr lang="en-US" dirty="0" smtClean="0"/>
              <a:t>devise </a:t>
            </a:r>
            <a:r>
              <a:rPr lang="en-US" dirty="0"/>
              <a:t>strategies to solve problems in complex situations which may involve many variables or </a:t>
            </a:r>
            <a:r>
              <a:rPr lang="en-US" dirty="0" smtClean="0"/>
              <a:t>complex manipulation </a:t>
            </a:r>
            <a:r>
              <a:rPr lang="en-US" dirty="0"/>
              <a:t>of data or ideas through multiple steps</a:t>
            </a:r>
          </a:p>
          <a:p>
            <a:pPr marL="342900" indent="-342900">
              <a:buClr>
                <a:srgbClr val="0070C0"/>
              </a:buClr>
              <a:buFont typeface="Arial" panose="020B0604020202020204" pitchFamily="34" charset="0"/>
              <a:buChar char="•"/>
            </a:pPr>
            <a:r>
              <a:rPr lang="en-US" dirty="0" smtClean="0"/>
              <a:t>analyse </a:t>
            </a:r>
            <a:r>
              <a:rPr lang="en-US" dirty="0"/>
              <a:t>data to identify any patterns or trends, taking account of limitations in the quality of the data </a:t>
            </a:r>
            <a:r>
              <a:rPr lang="en-US" dirty="0" smtClean="0"/>
              <a:t>and justifying </a:t>
            </a:r>
            <a:r>
              <a:rPr lang="en-US" dirty="0"/>
              <a:t>the conclusions reached select, describe, justify and evaluate techniques for a large range </a:t>
            </a:r>
            <a:r>
              <a:rPr lang="en-US" dirty="0" smtClean="0"/>
              <a:t>of scientific </a:t>
            </a:r>
            <a:r>
              <a:rPr lang="en-US" dirty="0"/>
              <a:t>operations and laboratory procedures.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Chapter 03 </a:t>
            </a:r>
            <a:r>
              <a:rPr lang="en-GB" sz="4000" dirty="0"/>
              <a:t>– </a:t>
            </a:r>
            <a:r>
              <a:rPr lang="en-GB" sz="4000" dirty="0" smtClean="0"/>
              <a:t>Revision Checklist</a:t>
            </a:r>
            <a:endParaRPr lang="en-GB" sz="4000" b="1" dirty="0" smtClean="0"/>
          </a:p>
        </p:txBody>
      </p:sp>
      <p:sp>
        <p:nvSpPr>
          <p:cNvPr id="34" name="Rectangle 33"/>
          <p:cNvSpPr/>
          <p:nvPr/>
        </p:nvSpPr>
        <p:spPr>
          <a:xfrm>
            <a:off x="251520" y="1124744"/>
            <a:ext cx="8568952" cy="5213735"/>
          </a:xfrm>
          <a:prstGeom prst="rect">
            <a:avLst/>
          </a:prstGeom>
          <a:solidFill>
            <a:srgbClr val="C1D6FF"/>
          </a:solidFill>
          <a:ln w="57150">
            <a:solidFill>
              <a:srgbClr val="002060"/>
            </a:solidFill>
          </a:ln>
        </p:spPr>
        <p:txBody>
          <a:bodyPr wrap="square">
            <a:spAutoFit/>
          </a:bodyPr>
          <a:lstStyle/>
          <a:p>
            <a:pPr>
              <a:buClr>
                <a:srgbClr val="0070C0"/>
              </a:buClr>
              <a:tabLst>
                <a:tab pos="723900" algn="l"/>
                <a:tab pos="1793875" algn="l"/>
                <a:tab pos="2967038" algn="l"/>
              </a:tabLst>
            </a:pPr>
            <a:r>
              <a:rPr lang="en-US" sz="2090" b="1" dirty="0" smtClean="0">
                <a:solidFill>
                  <a:srgbClr val="C00000"/>
                </a:solidFill>
              </a:rPr>
              <a:t>Core curriculum - </a:t>
            </a:r>
            <a:r>
              <a:rPr lang="en-US" sz="2090" dirty="0" smtClean="0"/>
              <a:t>Make </a:t>
            </a:r>
            <a:r>
              <a:rPr lang="en-US" sz="2090" dirty="0"/>
              <a:t>sure you can …</a:t>
            </a:r>
          </a:p>
          <a:p>
            <a:pPr marL="361950" indent="-361950">
              <a:buClr>
                <a:srgbClr val="0070C0"/>
              </a:buClr>
              <a:buFont typeface="Courier New" panose="02070309020205020404" pitchFamily="49" charset="0"/>
              <a:buChar char="o"/>
              <a:tabLst>
                <a:tab pos="723900" algn="l"/>
                <a:tab pos="1793875" algn="l"/>
                <a:tab pos="2967038" algn="l"/>
              </a:tabLst>
            </a:pPr>
            <a:r>
              <a:rPr lang="en-US" sz="2090" dirty="0" smtClean="0"/>
              <a:t>show </a:t>
            </a:r>
            <a:r>
              <a:rPr lang="en-US" sz="2090" dirty="0"/>
              <a:t>electron distribution in this </a:t>
            </a:r>
            <a:r>
              <a:rPr lang="en-US" sz="2090" dirty="0" smtClean="0"/>
              <a:t>form: 2 + </a:t>
            </a:r>
            <a:r>
              <a:rPr lang="en-US" sz="2090" dirty="0"/>
              <a:t>8 </a:t>
            </a:r>
            <a:r>
              <a:rPr lang="en-US" sz="2090" dirty="0" smtClean="0"/>
              <a:t>+ </a:t>
            </a:r>
            <a:r>
              <a:rPr lang="en-US" sz="2090" dirty="0"/>
              <a:t>…</a:t>
            </a:r>
          </a:p>
          <a:p>
            <a:pPr marL="361950" indent="-361950">
              <a:buClr>
                <a:srgbClr val="0070C0"/>
              </a:buClr>
              <a:buFont typeface="Courier New" panose="02070309020205020404" pitchFamily="49" charset="0"/>
              <a:buChar char="o"/>
              <a:tabLst>
                <a:tab pos="723900" algn="l"/>
                <a:tab pos="1793875" algn="l"/>
                <a:tab pos="2967038" algn="l"/>
              </a:tabLst>
            </a:pPr>
            <a:r>
              <a:rPr lang="en-US" sz="2090" dirty="0" smtClean="0"/>
              <a:t>define </a:t>
            </a:r>
            <a:r>
              <a:rPr lang="en-US" sz="2090" dirty="0"/>
              <a:t>the term </a:t>
            </a:r>
            <a:r>
              <a:rPr lang="en-US" sz="2090" dirty="0" err="1"/>
              <a:t>valency</a:t>
            </a:r>
            <a:r>
              <a:rPr lang="en-US" sz="2090" dirty="0"/>
              <a:t> electron</a:t>
            </a:r>
          </a:p>
          <a:p>
            <a:pPr marL="361950" indent="-361950">
              <a:buClr>
                <a:srgbClr val="0070C0"/>
              </a:buClr>
              <a:buFont typeface="Courier New" panose="02070309020205020404" pitchFamily="49" charset="0"/>
              <a:buChar char="o"/>
              <a:tabLst>
                <a:tab pos="723900" algn="l"/>
                <a:tab pos="1793875" algn="l"/>
                <a:tab pos="2967038" algn="l"/>
              </a:tabLst>
            </a:pPr>
            <a:r>
              <a:rPr lang="en-US" sz="2090" dirty="0" smtClean="0"/>
              <a:t>state </a:t>
            </a:r>
            <a:r>
              <a:rPr lang="en-US" sz="2090" dirty="0"/>
              <a:t>the connection between the number </a:t>
            </a:r>
            <a:r>
              <a:rPr lang="en-US" sz="2090" dirty="0" smtClean="0"/>
              <a:t>of </a:t>
            </a:r>
            <a:r>
              <a:rPr lang="en-US" sz="2090" dirty="0" err="1" smtClean="0"/>
              <a:t>valency</a:t>
            </a:r>
            <a:r>
              <a:rPr lang="en-US" sz="2090" dirty="0" smtClean="0"/>
              <a:t> </a:t>
            </a:r>
            <a:r>
              <a:rPr lang="en-US" sz="2090" dirty="0"/>
              <a:t>electrons and the group number in </a:t>
            </a:r>
            <a:r>
              <a:rPr lang="en-US" sz="2090" dirty="0" smtClean="0"/>
              <a:t>the Periodic </a:t>
            </a:r>
            <a:r>
              <a:rPr lang="en-US" sz="2090" dirty="0"/>
              <a:t>Table</a:t>
            </a:r>
          </a:p>
          <a:p>
            <a:pPr marL="361950" indent="-361950">
              <a:buClr>
                <a:srgbClr val="0070C0"/>
              </a:buClr>
              <a:buFont typeface="Courier New" panose="02070309020205020404" pitchFamily="49" charset="0"/>
              <a:buChar char="o"/>
              <a:tabLst>
                <a:tab pos="723900" algn="l"/>
                <a:tab pos="1793875" algn="l"/>
                <a:tab pos="2967038" algn="l"/>
              </a:tabLst>
            </a:pPr>
            <a:r>
              <a:rPr lang="en-US" sz="2090" dirty="0" smtClean="0"/>
              <a:t>state </a:t>
            </a:r>
            <a:r>
              <a:rPr lang="en-US" sz="2090" dirty="0"/>
              <a:t>the connection between the number </a:t>
            </a:r>
            <a:r>
              <a:rPr lang="en-US" sz="2090" dirty="0" smtClean="0"/>
              <a:t>of electron </a:t>
            </a:r>
            <a:r>
              <a:rPr lang="en-US" sz="2090" dirty="0"/>
              <a:t>shells and the period number in </a:t>
            </a:r>
            <a:r>
              <a:rPr lang="en-US" sz="2090" dirty="0" smtClean="0"/>
              <a:t>the Periodic </a:t>
            </a:r>
            <a:r>
              <a:rPr lang="en-US" sz="2090" dirty="0"/>
              <a:t>Table</a:t>
            </a:r>
          </a:p>
          <a:p>
            <a:pPr marL="361950" indent="-361950">
              <a:buClr>
                <a:srgbClr val="0070C0"/>
              </a:buClr>
              <a:buFont typeface="Courier New" panose="02070309020205020404" pitchFamily="49" charset="0"/>
              <a:buChar char="o"/>
              <a:tabLst>
                <a:tab pos="723900" algn="l"/>
                <a:tab pos="1793875" algn="l"/>
                <a:tab pos="2967038" algn="l"/>
              </a:tabLst>
            </a:pPr>
            <a:r>
              <a:rPr lang="en-US" sz="2090" dirty="0" smtClean="0"/>
              <a:t>work </a:t>
            </a:r>
            <a:r>
              <a:rPr lang="en-US" sz="2090" dirty="0"/>
              <a:t>out the electron distribution for an </a:t>
            </a:r>
            <a:r>
              <a:rPr lang="en-US" sz="2090" dirty="0" smtClean="0"/>
              <a:t>element, given </a:t>
            </a:r>
            <a:r>
              <a:rPr lang="en-US" sz="2090" dirty="0"/>
              <a:t>its period and group numbers</a:t>
            </a:r>
          </a:p>
          <a:p>
            <a:pPr marL="361950" indent="-361950">
              <a:buClr>
                <a:srgbClr val="0070C0"/>
              </a:buClr>
              <a:buFont typeface="Courier New" panose="02070309020205020404" pitchFamily="49" charset="0"/>
              <a:buChar char="o"/>
              <a:tabLst>
                <a:tab pos="723900" algn="l"/>
                <a:tab pos="1793875" algn="l"/>
                <a:tab pos="2967038" algn="l"/>
              </a:tabLst>
            </a:pPr>
            <a:r>
              <a:rPr lang="en-US" sz="2090" dirty="0" smtClean="0"/>
              <a:t>say </a:t>
            </a:r>
            <a:r>
              <a:rPr lang="en-US" sz="2090" dirty="0"/>
              <a:t>how many outer-shell electrons there are in </a:t>
            </a:r>
            <a:r>
              <a:rPr lang="en-US" sz="2090" dirty="0" smtClean="0"/>
              <a:t>the atoms </a:t>
            </a:r>
            <a:r>
              <a:rPr lang="en-US" sz="2090" dirty="0"/>
              <a:t>of Group 0 elements</a:t>
            </a:r>
          </a:p>
          <a:p>
            <a:pPr marL="361950" indent="-361950">
              <a:buClr>
                <a:srgbClr val="0070C0"/>
              </a:buClr>
              <a:buFont typeface="Courier New" panose="02070309020205020404" pitchFamily="49" charset="0"/>
              <a:buChar char="o"/>
              <a:tabLst>
                <a:tab pos="723900" algn="l"/>
                <a:tab pos="1793875" algn="l"/>
                <a:tab pos="2967038" algn="l"/>
              </a:tabLst>
            </a:pPr>
            <a:r>
              <a:rPr lang="en-US" sz="2090" dirty="0" smtClean="0"/>
              <a:t>explain </a:t>
            </a:r>
            <a:r>
              <a:rPr lang="en-US" sz="2090" dirty="0"/>
              <a:t>why the Group 0 elements are unreactive</a:t>
            </a:r>
          </a:p>
          <a:p>
            <a:pPr marL="361950" indent="-361950">
              <a:buClr>
                <a:srgbClr val="0070C0"/>
              </a:buClr>
              <a:buFont typeface="Courier New" panose="02070309020205020404" pitchFamily="49" charset="0"/>
              <a:buChar char="o"/>
              <a:tabLst>
                <a:tab pos="723900" algn="l"/>
                <a:tab pos="1793875" algn="l"/>
                <a:tab pos="2967038" algn="l"/>
              </a:tabLst>
            </a:pPr>
            <a:r>
              <a:rPr lang="en-US" sz="2090" dirty="0" smtClean="0"/>
              <a:t>point </a:t>
            </a:r>
            <a:r>
              <a:rPr lang="en-US" sz="2090" dirty="0"/>
              <a:t>out where the metals and non-metals are, </a:t>
            </a:r>
            <a:r>
              <a:rPr lang="en-US" sz="2090" dirty="0" smtClean="0"/>
              <a:t>in the </a:t>
            </a:r>
            <a:r>
              <a:rPr lang="en-US" sz="2090" dirty="0"/>
              <a:t>Periodic Table</a:t>
            </a:r>
          </a:p>
          <a:p>
            <a:pPr marL="361950" indent="-361950">
              <a:buClr>
                <a:srgbClr val="0070C0"/>
              </a:buClr>
              <a:buFont typeface="Courier New" panose="02070309020205020404" pitchFamily="49" charset="0"/>
              <a:buChar char="o"/>
              <a:tabLst>
                <a:tab pos="723900" algn="l"/>
                <a:tab pos="1793875" algn="l"/>
                <a:tab pos="2967038" algn="l"/>
              </a:tabLst>
            </a:pPr>
            <a:r>
              <a:rPr lang="en-US" sz="2090" dirty="0" smtClean="0"/>
              <a:t>give </a:t>
            </a:r>
            <a:r>
              <a:rPr lang="en-US" sz="2090" dirty="0"/>
              <a:t>at least five key differences between </a:t>
            </a:r>
            <a:r>
              <a:rPr lang="en-US" sz="2090" dirty="0" smtClean="0"/>
              <a:t>metals and </a:t>
            </a:r>
            <a:r>
              <a:rPr lang="en-US" sz="2090" dirty="0"/>
              <a:t>non-metals</a:t>
            </a:r>
          </a:p>
          <a:p>
            <a:pPr marL="361950" indent="-361950">
              <a:buClr>
                <a:srgbClr val="0070C0"/>
              </a:buClr>
              <a:buFont typeface="Courier New" panose="02070309020205020404" pitchFamily="49" charset="0"/>
              <a:buChar char="o"/>
              <a:tabLst>
                <a:tab pos="723900" algn="l"/>
                <a:tab pos="1793875" algn="l"/>
                <a:tab pos="2967038" algn="l"/>
              </a:tabLst>
            </a:pPr>
            <a:r>
              <a:rPr lang="en-US" sz="2090" dirty="0" smtClean="0"/>
              <a:t>name </a:t>
            </a:r>
            <a:r>
              <a:rPr lang="en-US" sz="2090" dirty="0"/>
              <a:t>and give the symbols for the common </a:t>
            </a:r>
            <a:r>
              <a:rPr lang="en-US" sz="2090" dirty="0" smtClean="0"/>
              <a:t>metals and </a:t>
            </a:r>
            <a:r>
              <a:rPr lang="en-US" sz="2090" dirty="0"/>
              <a:t>non-metals (including metals from </a:t>
            </a:r>
            <a:r>
              <a:rPr lang="en-US" sz="2090" dirty="0" smtClean="0"/>
              <a:t>the transition </a:t>
            </a:r>
            <a:r>
              <a:rPr lang="en-US" sz="2090" dirty="0"/>
              <a:t>block of the Periodic Table)</a:t>
            </a:r>
            <a:endParaRPr lang="en-US" sz="2090" dirty="0">
              <a:solidFill>
                <a:srgbClr val="C00000"/>
              </a:solidFill>
            </a:endParaRPr>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43</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1770287"/>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200" dirty="0" smtClean="0"/>
              <a:t>Chapter 03 </a:t>
            </a:r>
            <a:r>
              <a:rPr lang="en-GB" sz="3200" dirty="0"/>
              <a:t>– </a:t>
            </a:r>
            <a:r>
              <a:rPr lang="en-GB" sz="3200" dirty="0" smtClean="0"/>
              <a:t>Questions – Core Curriculum</a:t>
            </a:r>
            <a:endParaRPr lang="en-GB" sz="3200" b="1" dirty="0" smtClean="0"/>
          </a:p>
        </p:txBody>
      </p:sp>
      <p:sp>
        <p:nvSpPr>
          <p:cNvPr id="34" name="Rectangle 33"/>
          <p:cNvSpPr/>
          <p:nvPr/>
        </p:nvSpPr>
        <p:spPr>
          <a:xfrm>
            <a:off x="251520" y="1124744"/>
            <a:ext cx="8568952" cy="4708981"/>
          </a:xfrm>
          <a:prstGeom prst="rect">
            <a:avLst/>
          </a:prstGeom>
          <a:solidFill>
            <a:srgbClr val="F5FC9A"/>
          </a:solidFill>
          <a:ln w="57150">
            <a:solidFill>
              <a:srgbClr val="002060"/>
            </a:solidFill>
          </a:ln>
        </p:spPr>
        <p:txBody>
          <a:bodyPr wrap="square">
            <a:spAutoFit/>
          </a:bodyPr>
          <a:lstStyle/>
          <a:p>
            <a:pPr marL="449263" indent="-361950">
              <a:buFont typeface="+mj-lt"/>
              <a:buAutoNum type="arabicPeriod"/>
            </a:pPr>
            <a:r>
              <a:rPr lang="fr-FR" sz="2000" dirty="0" smtClean="0"/>
              <a:t> </a:t>
            </a:r>
            <a:br>
              <a:rPr lang="fr-FR" sz="2000" dirty="0" smtClean="0"/>
            </a:br>
            <a:r>
              <a:rPr lang="fr-FR" sz="2000" dirty="0" smtClean="0"/>
              <a:t/>
            </a:r>
            <a:br>
              <a:rPr lang="fr-FR" sz="2000" dirty="0" smtClean="0"/>
            </a:br>
            <a:r>
              <a:rPr lang="fr-FR" sz="2000" dirty="0" smtClean="0"/>
              <a:t/>
            </a:r>
            <a:br>
              <a:rPr lang="fr-FR" sz="2000" dirty="0" smtClean="0"/>
            </a:br>
            <a:r>
              <a:rPr lang="fr-FR" sz="2000" dirty="0" smtClean="0"/>
              <a:t/>
            </a:r>
            <a:br>
              <a:rPr lang="fr-FR" sz="2000" dirty="0" smtClean="0"/>
            </a:br>
            <a:r>
              <a:rPr lang="fr-FR" sz="2000" dirty="0" smtClean="0"/>
              <a:t/>
            </a:r>
            <a:br>
              <a:rPr lang="fr-FR" sz="2000" dirty="0" smtClean="0"/>
            </a:br>
            <a:r>
              <a:rPr lang="fr-FR" sz="2000" dirty="0" smtClean="0"/>
              <a:t/>
            </a:r>
            <a:br>
              <a:rPr lang="fr-FR" sz="2000" dirty="0" smtClean="0"/>
            </a:br>
            <a:r>
              <a:rPr lang="fr-FR" sz="2000" dirty="0" smtClean="0"/>
              <a:t/>
            </a:r>
            <a:br>
              <a:rPr lang="fr-FR" sz="2000" dirty="0" smtClean="0"/>
            </a:br>
            <a:r>
              <a:rPr lang="fr-FR" sz="2000" dirty="0" smtClean="0"/>
              <a:t/>
            </a:r>
            <a:br>
              <a:rPr lang="fr-FR" sz="2000" dirty="0" smtClean="0"/>
            </a:br>
            <a:r>
              <a:rPr lang="fr-FR" sz="2000" dirty="0" smtClean="0"/>
              <a:t/>
            </a:r>
            <a:br>
              <a:rPr lang="fr-FR" sz="2000" dirty="0" smtClean="0"/>
            </a:br>
            <a:r>
              <a:rPr lang="en-US" sz="2000" dirty="0" smtClean="0"/>
              <a:t>The </a:t>
            </a:r>
            <a:r>
              <a:rPr lang="en-US" sz="2000" dirty="0"/>
              <a:t>table above describes some particles.</a:t>
            </a:r>
          </a:p>
          <a:p>
            <a:pPr marL="811213" indent="-361950">
              <a:buFont typeface="+mj-lt"/>
              <a:buAutoNum type="alphaLcPeriod"/>
            </a:pPr>
            <a:r>
              <a:rPr lang="en-US" sz="2000" dirty="0" smtClean="0"/>
              <a:t>Which </a:t>
            </a:r>
            <a:r>
              <a:rPr lang="en-US" sz="2000" dirty="0"/>
              <a:t>three particles are neutral atoms?</a:t>
            </a:r>
          </a:p>
          <a:p>
            <a:pPr marL="811213" indent="-361950">
              <a:buFont typeface="+mj-lt"/>
              <a:buAutoNum type="alphaLcPeriod"/>
            </a:pPr>
            <a:r>
              <a:rPr lang="en-US" sz="2000" dirty="0" smtClean="0"/>
              <a:t>Which </a:t>
            </a:r>
            <a:r>
              <a:rPr lang="en-US" sz="2000" dirty="0"/>
              <a:t>particle is a negative ion? What is </a:t>
            </a:r>
            <a:r>
              <a:rPr lang="en-US" sz="2000" dirty="0" smtClean="0"/>
              <a:t>the </a:t>
            </a:r>
            <a:r>
              <a:rPr lang="en-GB" sz="2000" dirty="0" smtClean="0"/>
              <a:t>charge </a:t>
            </a:r>
            <a:r>
              <a:rPr lang="en-GB" sz="2000" dirty="0"/>
              <a:t>on this ion?</a:t>
            </a:r>
          </a:p>
          <a:p>
            <a:pPr marL="811213" indent="-361950">
              <a:buFont typeface="+mj-lt"/>
              <a:buAutoNum type="alphaLcPeriod"/>
            </a:pPr>
            <a:r>
              <a:rPr lang="en-US" sz="2000" dirty="0" smtClean="0"/>
              <a:t>Which </a:t>
            </a:r>
            <a:r>
              <a:rPr lang="en-US" sz="2000" dirty="0"/>
              <a:t>particle is a positive ion? What is </a:t>
            </a:r>
            <a:r>
              <a:rPr lang="en-US" sz="2000" dirty="0" smtClean="0"/>
              <a:t>the </a:t>
            </a:r>
            <a:r>
              <a:rPr lang="en-GB" sz="2000" dirty="0" smtClean="0"/>
              <a:t>charge </a:t>
            </a:r>
            <a:r>
              <a:rPr lang="en-GB" sz="2000" dirty="0"/>
              <a:t>on this ion?</a:t>
            </a:r>
          </a:p>
          <a:p>
            <a:pPr marL="811213" indent="-361950">
              <a:buFont typeface="+mj-lt"/>
              <a:buAutoNum type="alphaLcPeriod"/>
            </a:pPr>
            <a:r>
              <a:rPr lang="en-US" sz="2000" dirty="0" smtClean="0"/>
              <a:t>Which </a:t>
            </a:r>
            <a:r>
              <a:rPr lang="en-US" sz="2000" dirty="0"/>
              <a:t>two particles are isotopes?</a:t>
            </a:r>
          </a:p>
          <a:p>
            <a:pPr marL="811213" indent="-361950">
              <a:buFont typeface="+mj-lt"/>
              <a:buAutoNum type="alphaLcPeriod"/>
            </a:pPr>
            <a:r>
              <a:rPr lang="en-US" sz="2000" dirty="0" smtClean="0"/>
              <a:t>Use </a:t>
            </a:r>
            <a:r>
              <a:rPr lang="en-US" sz="2000" dirty="0"/>
              <a:t>the </a:t>
            </a:r>
            <a:r>
              <a:rPr lang="en-US" sz="2000" dirty="0" smtClean="0"/>
              <a:t>periodic table </a:t>
            </a:r>
            <a:r>
              <a:rPr lang="en-US" sz="2000" dirty="0"/>
              <a:t>on page 33 to identify A to E</a:t>
            </a:r>
            <a:r>
              <a:rPr lang="en-US" sz="2000" dirty="0" smtClean="0"/>
              <a:t>.</a:t>
            </a:r>
            <a:endParaRPr lang="en-US" sz="2000" dirty="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43</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406716537"/>
              </p:ext>
            </p:extLst>
          </p:nvPr>
        </p:nvGraphicFramePr>
        <p:xfrm>
          <a:off x="1403648" y="1253872"/>
          <a:ext cx="6096000" cy="2377440"/>
        </p:xfrm>
        <a:graphic>
          <a:graphicData uri="http://schemas.openxmlformats.org/drawingml/2006/table">
            <a:tbl>
              <a:tblPr firstRow="1" bandRow="1">
                <a:tableStyleId>{073A0DAA-6AF3-43AB-8588-CEC1D06C72B9}</a:tableStyleId>
              </a:tblPr>
              <a:tblGrid>
                <a:gridCol w="1524000"/>
                <a:gridCol w="1524000"/>
                <a:gridCol w="1524000"/>
                <a:gridCol w="1524000"/>
              </a:tblGrid>
              <a:tr h="230507">
                <a:tc>
                  <a:txBody>
                    <a:bodyPr/>
                    <a:lstStyle/>
                    <a:p>
                      <a:r>
                        <a:rPr lang="en-GB" sz="2000" dirty="0" smtClean="0">
                          <a:latin typeface="Arial" panose="020B0604020202020204" pitchFamily="34" charset="0"/>
                          <a:cs typeface="Arial" panose="020B0604020202020204" pitchFamily="34" charset="0"/>
                        </a:rPr>
                        <a:t>Particle</a:t>
                      </a:r>
                      <a:endParaRPr lang="en-GB" sz="2000" dirty="0">
                        <a:solidFill>
                          <a:schemeClr val="tx1"/>
                        </a:solidFill>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Electron</a:t>
                      </a:r>
                      <a:endParaRPr lang="en-GB" sz="2000" dirty="0">
                        <a:solidFill>
                          <a:schemeClr val="tx1"/>
                        </a:solidFill>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Protons</a:t>
                      </a:r>
                      <a:endParaRPr lang="en-GB" sz="2000" dirty="0">
                        <a:solidFill>
                          <a:schemeClr val="tx1"/>
                        </a:solidFill>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Neutrons</a:t>
                      </a:r>
                      <a:endParaRPr lang="en-GB" sz="2000" dirty="0">
                        <a:solidFill>
                          <a:schemeClr val="tx1"/>
                        </a:solidFill>
                        <a:latin typeface="Arial" panose="020B0604020202020204" pitchFamily="34" charset="0"/>
                        <a:cs typeface="Arial" panose="020B0604020202020204" pitchFamily="34" charset="0"/>
                      </a:endParaRPr>
                    </a:p>
                  </a:txBody>
                  <a:tcPr/>
                </a:tc>
              </a:tr>
              <a:tr h="230507">
                <a:tc>
                  <a:txBody>
                    <a:bodyPr/>
                    <a:lstStyle/>
                    <a:p>
                      <a:r>
                        <a:rPr lang="en-GB" sz="2000" dirty="0" smtClean="0">
                          <a:latin typeface="Arial" panose="020B0604020202020204" pitchFamily="34" charset="0"/>
                          <a:cs typeface="Arial" panose="020B0604020202020204" pitchFamily="34" charset="0"/>
                        </a:rPr>
                        <a:t>A</a:t>
                      </a:r>
                      <a:endParaRPr lang="en-GB" sz="2000" b="1"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12</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12</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12</a:t>
                      </a:r>
                      <a:endParaRPr lang="en-GB" sz="2000" dirty="0">
                        <a:latin typeface="Arial" panose="020B0604020202020204" pitchFamily="34" charset="0"/>
                        <a:cs typeface="Arial" panose="020B0604020202020204" pitchFamily="34" charset="0"/>
                      </a:endParaRPr>
                    </a:p>
                  </a:txBody>
                  <a:tcPr/>
                </a:tc>
              </a:tr>
              <a:tr h="230507">
                <a:tc>
                  <a:txBody>
                    <a:bodyPr/>
                    <a:lstStyle/>
                    <a:p>
                      <a:r>
                        <a:rPr lang="en-GB" sz="2000" dirty="0" smtClean="0">
                          <a:latin typeface="Arial" panose="020B0604020202020204" pitchFamily="34" charset="0"/>
                          <a:cs typeface="Arial" panose="020B0604020202020204" pitchFamily="34" charset="0"/>
                        </a:rPr>
                        <a:t>B</a:t>
                      </a:r>
                      <a:endParaRPr lang="en-GB" sz="2000" b="1"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12</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12</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r>
              <a:tr h="230507">
                <a:tc>
                  <a:txBody>
                    <a:bodyPr/>
                    <a:lstStyle/>
                    <a:p>
                      <a:r>
                        <a:rPr lang="en-GB" sz="2000" dirty="0" smtClean="0">
                          <a:latin typeface="Arial" panose="020B0604020202020204" pitchFamily="34" charset="0"/>
                          <a:cs typeface="Arial" panose="020B0604020202020204" pitchFamily="34" charset="0"/>
                        </a:rPr>
                        <a:t>C</a:t>
                      </a:r>
                      <a:endParaRPr lang="en-GB" sz="2000" b="1"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10</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12</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12</a:t>
                      </a:r>
                      <a:endParaRPr lang="en-GB" sz="2000" dirty="0">
                        <a:latin typeface="Arial" panose="020B0604020202020204" pitchFamily="34" charset="0"/>
                        <a:cs typeface="Arial" panose="020B0604020202020204" pitchFamily="34" charset="0"/>
                      </a:endParaRPr>
                    </a:p>
                  </a:txBody>
                  <a:tcPr/>
                </a:tc>
              </a:tr>
              <a:tr h="230507">
                <a:tc>
                  <a:txBody>
                    <a:bodyPr/>
                    <a:lstStyle/>
                    <a:p>
                      <a:r>
                        <a:rPr lang="en-GB" sz="2000" dirty="0" smtClean="0">
                          <a:latin typeface="Arial" panose="020B0604020202020204" pitchFamily="34" charset="0"/>
                          <a:cs typeface="Arial" panose="020B0604020202020204" pitchFamily="34" charset="0"/>
                        </a:rPr>
                        <a:t>D</a:t>
                      </a:r>
                      <a:endParaRPr lang="en-GB" sz="2000" b="1"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10</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8</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8</a:t>
                      </a:r>
                      <a:endParaRPr lang="en-GB" sz="2000" dirty="0">
                        <a:latin typeface="Arial" panose="020B0604020202020204" pitchFamily="34" charset="0"/>
                        <a:cs typeface="Arial" panose="020B0604020202020204" pitchFamily="34" charset="0"/>
                      </a:endParaRPr>
                    </a:p>
                  </a:txBody>
                  <a:tcPr/>
                </a:tc>
              </a:tr>
              <a:tr h="230507">
                <a:tc>
                  <a:txBody>
                    <a:bodyPr/>
                    <a:lstStyle/>
                    <a:p>
                      <a:r>
                        <a:rPr lang="en-GB" sz="2000" dirty="0" smtClean="0">
                          <a:latin typeface="Arial" panose="020B0604020202020204" pitchFamily="34" charset="0"/>
                          <a:cs typeface="Arial" panose="020B0604020202020204" pitchFamily="34" charset="0"/>
                        </a:rPr>
                        <a:t>E</a:t>
                      </a:r>
                      <a:endParaRPr lang="en-GB" sz="2000" b="1"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9</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9</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10</a:t>
                      </a:r>
                      <a:endParaRPr lang="en-GB" sz="2000" dirty="0">
                        <a:latin typeface="Arial" panose="020B0604020202020204" pitchFamily="34" charset="0"/>
                        <a:cs typeface="Arial" panose="020B0604020202020204" pitchFamily="34" charset="0"/>
                      </a:endParaRPr>
                    </a:p>
                  </a:txBody>
                  <a:tcPr/>
                </a:tc>
              </a:tr>
            </a:tbl>
          </a:graphicData>
        </a:graphic>
      </p:graphicFrame>
      <p:sp>
        <p:nvSpPr>
          <p:cNvPr id="4" name="Action Button: Back or Previous 3">
            <a:hlinkClick r:id="" action="ppaction://hlinkshowjump?jump=lastslideviewed" highlightClick="1"/>
          </p:cNvPr>
          <p:cNvSpPr/>
          <p:nvPr/>
        </p:nvSpPr>
        <p:spPr>
          <a:xfrm>
            <a:off x="8552993" y="6309320"/>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81925414"/>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200" dirty="0" smtClean="0"/>
              <a:t>Chapter 03 </a:t>
            </a:r>
            <a:r>
              <a:rPr lang="en-GB" sz="3200" dirty="0"/>
              <a:t>– </a:t>
            </a:r>
            <a:r>
              <a:rPr lang="en-GB" sz="3200" dirty="0" smtClean="0"/>
              <a:t>Questions – Core Curriculum</a:t>
            </a:r>
            <a:endParaRPr lang="en-GB" sz="3200" b="1" dirty="0" smtClean="0"/>
          </a:p>
        </p:txBody>
      </p:sp>
      <p:sp>
        <p:nvSpPr>
          <p:cNvPr id="34" name="Rectangle 33"/>
          <p:cNvSpPr/>
          <p:nvPr/>
        </p:nvSpPr>
        <p:spPr>
          <a:xfrm>
            <a:off x="251520" y="1124744"/>
            <a:ext cx="8568952" cy="5521512"/>
          </a:xfrm>
          <a:prstGeom prst="rect">
            <a:avLst/>
          </a:prstGeom>
          <a:solidFill>
            <a:srgbClr val="F5FC9A"/>
          </a:solidFill>
          <a:ln w="57150">
            <a:solidFill>
              <a:srgbClr val="002060"/>
            </a:solidFill>
          </a:ln>
        </p:spPr>
        <p:txBody>
          <a:bodyPr wrap="square">
            <a:spAutoFit/>
          </a:bodyPr>
          <a:lstStyle/>
          <a:p>
            <a:pPr marL="534988" indent="-534988">
              <a:buFont typeface="+mj-lt"/>
              <a:buAutoNum type="arabicPeriod" startAt="2"/>
              <a:tabLst>
                <a:tab pos="3416300" algn="l"/>
              </a:tabLst>
            </a:pPr>
            <a:r>
              <a:rPr lang="en-US" sz="1960" dirty="0"/>
              <a:t>The following statements are about the </a:t>
            </a:r>
            <a:r>
              <a:rPr lang="en-US" sz="1960" dirty="0" smtClean="0"/>
              <a:t>particles that </a:t>
            </a:r>
            <a:r>
              <a:rPr lang="en-US" sz="1960" dirty="0"/>
              <a:t>make up the atom. For each statement </a:t>
            </a:r>
            <a:r>
              <a:rPr lang="en-US" sz="1960" dirty="0" smtClean="0"/>
              <a:t>write:</a:t>
            </a:r>
            <a:br>
              <a:rPr lang="en-US" sz="1960" dirty="0" smtClean="0"/>
            </a:br>
            <a:r>
              <a:rPr lang="en-US" sz="1960" b="1" dirty="0" smtClean="0"/>
              <a:t>p</a:t>
            </a:r>
            <a:r>
              <a:rPr lang="en-US" sz="1960" dirty="0" smtClean="0"/>
              <a:t> </a:t>
            </a:r>
            <a:r>
              <a:rPr lang="en-US" sz="1960" dirty="0"/>
              <a:t>if it describes the </a:t>
            </a:r>
            <a:r>
              <a:rPr lang="en-US" sz="1960" dirty="0" smtClean="0"/>
              <a:t>proton</a:t>
            </a:r>
            <a:br>
              <a:rPr lang="en-US" sz="1960" dirty="0" smtClean="0"/>
            </a:br>
            <a:r>
              <a:rPr lang="en-US" sz="1960" b="1" dirty="0" smtClean="0"/>
              <a:t>e</a:t>
            </a:r>
            <a:r>
              <a:rPr lang="en-US" sz="1960" dirty="0" smtClean="0"/>
              <a:t> </a:t>
            </a:r>
            <a:r>
              <a:rPr lang="en-US" sz="1960" dirty="0"/>
              <a:t>if it describes the </a:t>
            </a:r>
            <a:r>
              <a:rPr lang="en-US" sz="1960" dirty="0" smtClean="0"/>
              <a:t>electron</a:t>
            </a:r>
            <a:br>
              <a:rPr lang="en-US" sz="1960" dirty="0" smtClean="0"/>
            </a:br>
            <a:r>
              <a:rPr lang="en-US" sz="1960" b="1" dirty="0" smtClean="0"/>
              <a:t>n</a:t>
            </a:r>
            <a:r>
              <a:rPr lang="en-US" sz="1960" dirty="0" smtClean="0"/>
              <a:t> </a:t>
            </a:r>
            <a:r>
              <a:rPr lang="en-US" sz="1960" dirty="0"/>
              <a:t>if it describes the neutron</a:t>
            </a:r>
          </a:p>
          <a:p>
            <a:pPr marL="982663" indent="-427038">
              <a:buFont typeface="+mj-lt"/>
              <a:buAutoNum type="alphaUcPeriod"/>
              <a:tabLst>
                <a:tab pos="3416300" algn="l"/>
              </a:tabLst>
            </a:pPr>
            <a:r>
              <a:rPr lang="en-US" sz="1960" dirty="0" smtClean="0"/>
              <a:t>the </a:t>
            </a:r>
            <a:r>
              <a:rPr lang="en-US" sz="1960" dirty="0"/>
              <a:t>positively-charged particle</a:t>
            </a:r>
          </a:p>
          <a:p>
            <a:pPr marL="982663" indent="-427038">
              <a:buFont typeface="+mj-lt"/>
              <a:buAutoNum type="alphaUcPeriod"/>
              <a:tabLst>
                <a:tab pos="3416300" algn="l"/>
              </a:tabLst>
            </a:pPr>
            <a:r>
              <a:rPr lang="en-US" sz="1960" dirty="0" smtClean="0"/>
              <a:t>found </a:t>
            </a:r>
            <a:r>
              <a:rPr lang="en-US" sz="1960" dirty="0"/>
              <a:t>with the proton, in the nucleus</a:t>
            </a:r>
          </a:p>
          <a:p>
            <a:pPr marL="982663" indent="-427038">
              <a:buFont typeface="+mj-lt"/>
              <a:buAutoNum type="alphaUcPeriod"/>
              <a:tabLst>
                <a:tab pos="3416300" algn="l"/>
              </a:tabLst>
            </a:pPr>
            <a:r>
              <a:rPr lang="en-US" sz="1960" dirty="0" smtClean="0"/>
              <a:t>the </a:t>
            </a:r>
            <a:r>
              <a:rPr lang="en-US" sz="1960" dirty="0"/>
              <a:t>particle that can occur in different </a:t>
            </a:r>
            <a:r>
              <a:rPr lang="en-US" sz="1960" dirty="0" smtClean="0"/>
              <a:t>numbers, in </a:t>
            </a:r>
            <a:r>
              <a:rPr lang="en-US" sz="1960" dirty="0"/>
              <a:t>atoms of the same element</a:t>
            </a:r>
          </a:p>
          <a:p>
            <a:pPr marL="982663" indent="-427038">
              <a:buFont typeface="+mj-lt"/>
              <a:buAutoNum type="alphaUcPeriod"/>
              <a:tabLst>
                <a:tab pos="3416300" algn="l"/>
              </a:tabLst>
            </a:pPr>
            <a:r>
              <a:rPr lang="en-US" sz="1960" dirty="0" smtClean="0"/>
              <a:t>held </a:t>
            </a:r>
            <a:r>
              <a:rPr lang="en-US" sz="1960" dirty="0"/>
              <a:t>in shells around the nucleus</a:t>
            </a:r>
          </a:p>
          <a:p>
            <a:pPr marL="982663" indent="-427038">
              <a:buFont typeface="+mj-lt"/>
              <a:buAutoNum type="alphaUcPeriod"/>
              <a:tabLst>
                <a:tab pos="3416300" algn="l"/>
              </a:tabLst>
            </a:pPr>
            <a:r>
              <a:rPr lang="en-US" sz="1960" dirty="0" smtClean="0"/>
              <a:t>the </a:t>
            </a:r>
            <a:r>
              <a:rPr lang="en-US" sz="1960" dirty="0"/>
              <a:t>negatively-charged particle</a:t>
            </a:r>
          </a:p>
          <a:p>
            <a:pPr marL="982663" indent="-427038">
              <a:buFont typeface="+mj-lt"/>
              <a:buAutoNum type="alphaUcPeriod"/>
              <a:tabLst>
                <a:tab pos="3416300" algn="l"/>
              </a:tabLst>
            </a:pPr>
            <a:r>
              <a:rPr lang="en-US" sz="1960" dirty="0" smtClean="0"/>
              <a:t>the </a:t>
            </a:r>
            <a:r>
              <a:rPr lang="en-US" sz="1960" dirty="0"/>
              <a:t>particle with negligible mass</a:t>
            </a:r>
          </a:p>
          <a:p>
            <a:pPr marL="982663" indent="-427038">
              <a:buFont typeface="+mj-lt"/>
              <a:buAutoNum type="alphaUcPeriod"/>
              <a:tabLst>
                <a:tab pos="3416300" algn="l"/>
              </a:tabLst>
            </a:pPr>
            <a:r>
              <a:rPr lang="en-US" sz="1960" dirty="0" smtClean="0"/>
              <a:t>the </a:t>
            </a:r>
            <a:r>
              <a:rPr lang="en-US" sz="1960" dirty="0"/>
              <a:t>number of these particles is found </a:t>
            </a:r>
            <a:r>
              <a:rPr lang="en-US" sz="1960" dirty="0" smtClean="0"/>
              <a:t>by subtracting </a:t>
            </a:r>
            <a:r>
              <a:rPr lang="en-US" sz="1960" dirty="0"/>
              <a:t>the proton number from </a:t>
            </a:r>
            <a:r>
              <a:rPr lang="en-US" sz="1960" dirty="0" smtClean="0"/>
              <a:t>the nucleon </a:t>
            </a:r>
            <a:r>
              <a:rPr lang="en-US" sz="1960" dirty="0"/>
              <a:t>number</a:t>
            </a:r>
          </a:p>
          <a:p>
            <a:pPr marL="982663" indent="-427038">
              <a:buFont typeface="+mj-lt"/>
              <a:buAutoNum type="alphaUcPeriod"/>
              <a:tabLst>
                <a:tab pos="3416300" algn="l"/>
              </a:tabLst>
            </a:pPr>
            <a:r>
              <a:rPr lang="en-US" sz="1960" dirty="0" smtClean="0"/>
              <a:t>the </a:t>
            </a:r>
            <a:r>
              <a:rPr lang="en-US" sz="1960" dirty="0"/>
              <a:t>particle with no charge</a:t>
            </a:r>
          </a:p>
          <a:p>
            <a:pPr marL="982663" indent="-427038">
              <a:buFont typeface="+mj-lt"/>
              <a:buAutoNum type="alphaUcPeriod"/>
              <a:tabLst>
                <a:tab pos="3416300" algn="l"/>
              </a:tabLst>
            </a:pPr>
            <a:r>
              <a:rPr lang="en-US" sz="1960" dirty="0" smtClean="0"/>
              <a:t>the </a:t>
            </a:r>
            <a:r>
              <a:rPr lang="en-US" sz="1960" dirty="0"/>
              <a:t>particle with the same mass as a neutron</a:t>
            </a:r>
          </a:p>
          <a:p>
            <a:pPr marL="982663" indent="-427038">
              <a:buFont typeface="+mj-lt"/>
              <a:buAutoNum type="alphaUcPeriod"/>
              <a:tabLst>
                <a:tab pos="3416300" algn="l"/>
              </a:tabLst>
            </a:pPr>
            <a:r>
              <a:rPr lang="en-US" sz="1960" dirty="0" smtClean="0"/>
              <a:t>the </a:t>
            </a:r>
            <a:r>
              <a:rPr lang="en-US" sz="1960" dirty="0"/>
              <a:t>particle that dictates the position of </a:t>
            </a:r>
            <a:r>
              <a:rPr lang="en-US" sz="1960" dirty="0" smtClean="0"/>
              <a:t>the element </a:t>
            </a:r>
            <a:r>
              <a:rPr lang="en-US" sz="1960" dirty="0"/>
              <a:t>in the Periodic Table</a:t>
            </a:r>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43</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24" name="Action Button: Back or Previous 23">
            <a:hlinkClick r:id="" action="ppaction://hlinkshowjump?jump=lastslideviewed" highlightClick="1"/>
          </p:cNvPr>
          <p:cNvSpPr/>
          <p:nvPr/>
        </p:nvSpPr>
        <p:spPr>
          <a:xfrm>
            <a:off x="8552993" y="6309320"/>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74811174"/>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200" dirty="0" smtClean="0"/>
              <a:t>Chapter 03 </a:t>
            </a:r>
            <a:r>
              <a:rPr lang="en-GB" sz="3200" dirty="0"/>
              <a:t>– </a:t>
            </a:r>
            <a:r>
              <a:rPr lang="en-GB" sz="3200" dirty="0" smtClean="0"/>
              <a:t>Questions – Core Curriculum</a:t>
            </a:r>
            <a:endParaRPr lang="en-GB" sz="3200" b="1" dirty="0" smtClean="0"/>
          </a:p>
        </p:txBody>
      </p:sp>
      <p:sp>
        <p:nvSpPr>
          <p:cNvPr id="34" name="Rectangle 33"/>
          <p:cNvSpPr/>
          <p:nvPr/>
        </p:nvSpPr>
        <p:spPr>
          <a:xfrm>
            <a:off x="251520" y="1124744"/>
            <a:ext cx="8568952" cy="5509200"/>
          </a:xfrm>
          <a:prstGeom prst="rect">
            <a:avLst/>
          </a:prstGeom>
          <a:solidFill>
            <a:srgbClr val="F5FC9A"/>
          </a:solidFill>
          <a:ln w="57150">
            <a:solidFill>
              <a:srgbClr val="002060"/>
            </a:solidFill>
          </a:ln>
        </p:spPr>
        <p:txBody>
          <a:bodyPr wrap="square">
            <a:spAutoFit/>
          </a:bodyPr>
          <a:lstStyle/>
          <a:p>
            <a:pPr marL="534988" indent="-534988">
              <a:buFont typeface="+mj-lt"/>
              <a:buAutoNum type="arabicPeriod" startAt="3"/>
              <a:tabLst>
                <a:tab pos="896938" algn="l"/>
                <a:tab pos="2243138" algn="l"/>
                <a:tab pos="3589338" algn="l"/>
                <a:tab pos="5210175" algn="l"/>
                <a:tab pos="6900863" algn="l"/>
              </a:tabLst>
            </a:pPr>
            <a:r>
              <a:rPr lang="en-US" sz="3200" dirty="0"/>
              <a:t>The atoms of an element can </a:t>
            </a:r>
            <a:r>
              <a:rPr lang="en-US" sz="3200" dirty="0" smtClean="0"/>
              <a:t>be represented </a:t>
            </a:r>
            <a:r>
              <a:rPr lang="en-US" sz="3200" dirty="0"/>
              <a:t>by a set of three </a:t>
            </a:r>
            <a:r>
              <a:rPr lang="en-US" sz="3200" dirty="0" smtClean="0"/>
              <a:t>letters, as </a:t>
            </a:r>
            <a:r>
              <a:rPr lang="en-US" sz="3200" dirty="0"/>
              <a:t>shown on the </a:t>
            </a:r>
            <a:r>
              <a:rPr lang="en-US" sz="3200" dirty="0" smtClean="0"/>
              <a:t>right.</a:t>
            </a:r>
            <a:br>
              <a:rPr lang="en-US" sz="3200" dirty="0" smtClean="0"/>
            </a:br>
            <a:r>
              <a:rPr lang="en-US" sz="3200" dirty="0" smtClean="0"/>
              <a:t>a </a:t>
            </a:r>
            <a:r>
              <a:rPr lang="en-US" sz="3200" dirty="0"/>
              <a:t>What does this letter stand </a:t>
            </a:r>
            <a:r>
              <a:rPr lang="en-US" sz="3200" dirty="0" smtClean="0"/>
              <a:t>for?</a:t>
            </a:r>
            <a:br>
              <a:rPr lang="en-US" sz="3200" dirty="0" smtClean="0"/>
            </a:br>
            <a:r>
              <a:rPr lang="en-US" sz="3200" dirty="0" smtClean="0"/>
              <a:t>	</a:t>
            </a:r>
            <a:r>
              <a:rPr lang="en-US" sz="3200" dirty="0" err="1" smtClean="0">
                <a:solidFill>
                  <a:srgbClr val="C00000"/>
                </a:solidFill>
              </a:rPr>
              <a:t>i</a:t>
            </a:r>
            <a:r>
              <a:rPr lang="en-US" sz="3200" dirty="0" smtClean="0"/>
              <a:t> </a:t>
            </a:r>
            <a:r>
              <a:rPr lang="en-US" sz="3200" dirty="0"/>
              <a:t>X </a:t>
            </a:r>
            <a:r>
              <a:rPr lang="en-US" sz="3200" dirty="0" smtClean="0"/>
              <a:t>	</a:t>
            </a:r>
            <a:r>
              <a:rPr lang="en-US" sz="3200" dirty="0" smtClean="0">
                <a:solidFill>
                  <a:srgbClr val="C00000"/>
                </a:solidFill>
              </a:rPr>
              <a:t>ii</a:t>
            </a:r>
            <a:r>
              <a:rPr lang="en-US" sz="3200" dirty="0" smtClean="0"/>
              <a:t> </a:t>
            </a:r>
            <a:r>
              <a:rPr lang="en-US" sz="3200" dirty="0"/>
              <a:t>y </a:t>
            </a:r>
            <a:r>
              <a:rPr lang="en-US" sz="3200" dirty="0" smtClean="0"/>
              <a:t>	</a:t>
            </a:r>
            <a:r>
              <a:rPr lang="en-US" sz="3200" dirty="0" smtClean="0">
                <a:solidFill>
                  <a:srgbClr val="C00000"/>
                </a:solidFill>
              </a:rPr>
              <a:t>iii</a:t>
            </a:r>
            <a:r>
              <a:rPr lang="en-US" sz="3200" dirty="0" smtClean="0"/>
              <a:t> z</a:t>
            </a:r>
            <a:br>
              <a:rPr lang="en-US" sz="3200" dirty="0" smtClean="0"/>
            </a:br>
            <a:r>
              <a:rPr lang="en-US" sz="3200" dirty="0" smtClean="0"/>
              <a:t>b </a:t>
            </a:r>
            <a:r>
              <a:rPr lang="en-US" sz="3200" dirty="0"/>
              <a:t>How many neutrons are there in these </a:t>
            </a:r>
            <a:r>
              <a:rPr lang="en-US" sz="3200" dirty="0" smtClean="0"/>
              <a:t>atoms?</a:t>
            </a:r>
            <a:br>
              <a:rPr lang="en-US" sz="3200" dirty="0" smtClean="0"/>
            </a:br>
            <a:r>
              <a:rPr lang="en-US" sz="3200" dirty="0" smtClean="0"/>
              <a:t>	</a:t>
            </a:r>
            <a:r>
              <a:rPr lang="en-US" sz="3200" dirty="0" err="1" smtClean="0">
                <a:solidFill>
                  <a:srgbClr val="C00000"/>
                </a:solidFill>
              </a:rPr>
              <a:t>i</a:t>
            </a:r>
            <a:r>
              <a:rPr lang="en-US" sz="3200" dirty="0" smtClean="0">
                <a:solidFill>
                  <a:srgbClr val="C00000"/>
                </a:solidFill>
              </a:rPr>
              <a:t> 	 </a:t>
            </a:r>
            <a:r>
              <a:rPr lang="en-US" sz="3200" dirty="0">
                <a:solidFill>
                  <a:srgbClr val="C00000"/>
                </a:solidFill>
              </a:rPr>
              <a:t>ii </a:t>
            </a:r>
            <a:r>
              <a:rPr lang="en-US" sz="3200" dirty="0" smtClean="0">
                <a:solidFill>
                  <a:srgbClr val="C00000"/>
                </a:solidFill>
              </a:rPr>
              <a:t>	 </a:t>
            </a:r>
            <a:r>
              <a:rPr lang="en-US" sz="3200" dirty="0">
                <a:solidFill>
                  <a:srgbClr val="C00000"/>
                </a:solidFill>
              </a:rPr>
              <a:t>iii </a:t>
            </a:r>
            <a:r>
              <a:rPr lang="en-US" sz="3200" dirty="0" smtClean="0">
                <a:solidFill>
                  <a:srgbClr val="C00000"/>
                </a:solidFill>
              </a:rPr>
              <a:t>	 </a:t>
            </a:r>
            <a:r>
              <a:rPr lang="en-US" sz="3200" dirty="0">
                <a:solidFill>
                  <a:srgbClr val="C00000"/>
                </a:solidFill>
              </a:rPr>
              <a:t>iv </a:t>
            </a:r>
            <a:r>
              <a:rPr lang="en-US" sz="3200" dirty="0" smtClean="0">
                <a:solidFill>
                  <a:srgbClr val="C00000"/>
                </a:solidFill>
              </a:rPr>
              <a:t>	v</a:t>
            </a:r>
            <a:r>
              <a:rPr lang="en-US" sz="3200" dirty="0">
                <a:solidFill>
                  <a:srgbClr val="C00000"/>
                </a:solidFill>
              </a:rPr>
              <a:t/>
            </a:r>
            <a:br>
              <a:rPr lang="en-US" sz="3200" dirty="0">
                <a:solidFill>
                  <a:srgbClr val="C00000"/>
                </a:solidFill>
              </a:rPr>
            </a:br>
            <a:r>
              <a:rPr lang="en-US" sz="3200" dirty="0" smtClean="0"/>
              <a:t>c </a:t>
            </a:r>
            <a:r>
              <a:rPr lang="en-US" sz="3200" dirty="0"/>
              <a:t>Bromine atoms have 36 </a:t>
            </a:r>
            <a:r>
              <a:rPr lang="en-US" sz="3200" dirty="0" smtClean="0"/>
              <a:t>neutrons. Describe a bromine </a:t>
            </a:r>
            <a:r>
              <a:rPr lang="en-US" sz="3200" dirty="0"/>
              <a:t>atom, using the method in b.</a:t>
            </a:r>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43</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2" name="TextBox 1"/>
          <p:cNvSpPr txBox="1"/>
          <p:nvPr/>
        </p:nvSpPr>
        <p:spPr>
          <a:xfrm>
            <a:off x="1475656" y="4510861"/>
            <a:ext cx="569387" cy="646331"/>
          </a:xfrm>
          <a:prstGeom prst="rect">
            <a:avLst/>
          </a:prstGeom>
          <a:noFill/>
        </p:spPr>
        <p:txBody>
          <a:bodyPr wrap="none" rtlCol="0">
            <a:spAutoFit/>
          </a:bodyPr>
          <a:lstStyle/>
          <a:p>
            <a:pPr algn="ctr"/>
            <a:r>
              <a:rPr lang="en-GB" dirty="0" smtClean="0"/>
              <a:t>107</a:t>
            </a:r>
          </a:p>
          <a:p>
            <a:pPr algn="ctr"/>
            <a:r>
              <a:rPr lang="en-GB" dirty="0" smtClean="0"/>
              <a:t>47</a:t>
            </a:r>
            <a:endParaRPr lang="en-GB" dirty="0"/>
          </a:p>
        </p:txBody>
      </p:sp>
      <p:sp>
        <p:nvSpPr>
          <p:cNvPr id="7" name="TextBox 6"/>
          <p:cNvSpPr txBox="1"/>
          <p:nvPr/>
        </p:nvSpPr>
        <p:spPr>
          <a:xfrm>
            <a:off x="1835696" y="4509120"/>
            <a:ext cx="686406" cy="584775"/>
          </a:xfrm>
          <a:prstGeom prst="rect">
            <a:avLst/>
          </a:prstGeom>
          <a:noFill/>
        </p:spPr>
        <p:txBody>
          <a:bodyPr wrap="none" rtlCol="0">
            <a:spAutoFit/>
          </a:bodyPr>
          <a:lstStyle/>
          <a:p>
            <a:r>
              <a:rPr lang="en-GB" sz="3200" dirty="0" smtClean="0"/>
              <a:t>Ag</a:t>
            </a:r>
            <a:endParaRPr lang="en-GB" sz="2000" dirty="0"/>
          </a:p>
        </p:txBody>
      </p:sp>
      <p:sp>
        <p:nvSpPr>
          <p:cNvPr id="8" name="TextBox 7"/>
          <p:cNvSpPr txBox="1"/>
          <p:nvPr/>
        </p:nvSpPr>
        <p:spPr>
          <a:xfrm>
            <a:off x="5649254" y="2060848"/>
            <a:ext cx="338554" cy="646331"/>
          </a:xfrm>
          <a:prstGeom prst="rect">
            <a:avLst/>
          </a:prstGeom>
          <a:noFill/>
        </p:spPr>
        <p:txBody>
          <a:bodyPr wrap="none" rtlCol="0">
            <a:spAutoFit/>
          </a:bodyPr>
          <a:lstStyle/>
          <a:p>
            <a:r>
              <a:rPr lang="en-GB" dirty="0" smtClean="0"/>
              <a:t>Y</a:t>
            </a:r>
          </a:p>
          <a:p>
            <a:r>
              <a:rPr lang="en-GB" dirty="0"/>
              <a:t>Z</a:t>
            </a:r>
          </a:p>
        </p:txBody>
      </p:sp>
      <p:sp>
        <p:nvSpPr>
          <p:cNvPr id="10" name="TextBox 9"/>
          <p:cNvSpPr txBox="1"/>
          <p:nvPr/>
        </p:nvSpPr>
        <p:spPr>
          <a:xfrm>
            <a:off x="5868144" y="1988840"/>
            <a:ext cx="526106" cy="707886"/>
          </a:xfrm>
          <a:prstGeom prst="rect">
            <a:avLst/>
          </a:prstGeom>
          <a:noFill/>
        </p:spPr>
        <p:txBody>
          <a:bodyPr wrap="none" rtlCol="0">
            <a:spAutoFit/>
          </a:bodyPr>
          <a:lstStyle/>
          <a:p>
            <a:r>
              <a:rPr lang="en-GB" sz="4000" dirty="0" smtClean="0"/>
              <a:t>X</a:t>
            </a:r>
            <a:endParaRPr lang="en-GB" sz="2000" dirty="0"/>
          </a:p>
        </p:txBody>
      </p:sp>
      <p:sp>
        <p:nvSpPr>
          <p:cNvPr id="20" name="TextBox 19"/>
          <p:cNvSpPr txBox="1"/>
          <p:nvPr/>
        </p:nvSpPr>
        <p:spPr>
          <a:xfrm>
            <a:off x="2941603" y="4510861"/>
            <a:ext cx="441146" cy="646331"/>
          </a:xfrm>
          <a:prstGeom prst="rect">
            <a:avLst/>
          </a:prstGeom>
          <a:noFill/>
        </p:spPr>
        <p:txBody>
          <a:bodyPr wrap="none" rtlCol="0">
            <a:spAutoFit/>
          </a:bodyPr>
          <a:lstStyle/>
          <a:p>
            <a:pPr algn="ctr"/>
            <a:r>
              <a:rPr lang="en-GB" dirty="0" smtClean="0"/>
              <a:t>63</a:t>
            </a:r>
          </a:p>
          <a:p>
            <a:pPr algn="ctr"/>
            <a:r>
              <a:rPr lang="en-GB" dirty="0" smtClean="0"/>
              <a:t>29</a:t>
            </a:r>
            <a:endParaRPr lang="en-GB" dirty="0"/>
          </a:p>
        </p:txBody>
      </p:sp>
      <p:sp>
        <p:nvSpPr>
          <p:cNvPr id="21" name="TextBox 20"/>
          <p:cNvSpPr txBox="1"/>
          <p:nvPr/>
        </p:nvSpPr>
        <p:spPr>
          <a:xfrm>
            <a:off x="3237522" y="4509120"/>
            <a:ext cx="708848" cy="584775"/>
          </a:xfrm>
          <a:prstGeom prst="rect">
            <a:avLst/>
          </a:prstGeom>
          <a:noFill/>
        </p:spPr>
        <p:txBody>
          <a:bodyPr wrap="none" rtlCol="0">
            <a:spAutoFit/>
          </a:bodyPr>
          <a:lstStyle/>
          <a:p>
            <a:r>
              <a:rPr lang="en-GB" sz="3200" dirty="0" smtClean="0"/>
              <a:t>Cu</a:t>
            </a:r>
            <a:endParaRPr lang="en-GB" sz="2000" dirty="0"/>
          </a:p>
        </p:txBody>
      </p:sp>
      <p:sp>
        <p:nvSpPr>
          <p:cNvPr id="22" name="TextBox 21"/>
          <p:cNvSpPr txBox="1"/>
          <p:nvPr/>
        </p:nvSpPr>
        <p:spPr>
          <a:xfrm>
            <a:off x="4412208" y="4510861"/>
            <a:ext cx="312906" cy="646331"/>
          </a:xfrm>
          <a:prstGeom prst="rect">
            <a:avLst/>
          </a:prstGeom>
          <a:noFill/>
        </p:spPr>
        <p:txBody>
          <a:bodyPr wrap="none" rtlCol="0">
            <a:spAutoFit/>
          </a:bodyPr>
          <a:lstStyle/>
          <a:p>
            <a:pPr algn="ctr"/>
            <a:r>
              <a:rPr lang="en-GB" dirty="0" smtClean="0"/>
              <a:t>1</a:t>
            </a:r>
          </a:p>
          <a:p>
            <a:pPr algn="ctr"/>
            <a:r>
              <a:rPr lang="en-GB" dirty="0"/>
              <a:t>1</a:t>
            </a:r>
          </a:p>
        </p:txBody>
      </p:sp>
      <p:sp>
        <p:nvSpPr>
          <p:cNvPr id="23" name="TextBox 22"/>
          <p:cNvSpPr txBox="1"/>
          <p:nvPr/>
        </p:nvSpPr>
        <p:spPr>
          <a:xfrm>
            <a:off x="4644008" y="4509120"/>
            <a:ext cx="481222" cy="584775"/>
          </a:xfrm>
          <a:prstGeom prst="rect">
            <a:avLst/>
          </a:prstGeom>
          <a:noFill/>
        </p:spPr>
        <p:txBody>
          <a:bodyPr wrap="none" rtlCol="0">
            <a:spAutoFit/>
          </a:bodyPr>
          <a:lstStyle/>
          <a:p>
            <a:r>
              <a:rPr lang="en-GB" sz="3200" dirty="0" smtClean="0"/>
              <a:t>H</a:t>
            </a:r>
            <a:endParaRPr lang="en-GB" sz="2000" dirty="0"/>
          </a:p>
        </p:txBody>
      </p:sp>
      <p:sp>
        <p:nvSpPr>
          <p:cNvPr id="24" name="TextBox 23"/>
          <p:cNvSpPr txBox="1"/>
          <p:nvPr/>
        </p:nvSpPr>
        <p:spPr>
          <a:xfrm>
            <a:off x="6012160" y="4510861"/>
            <a:ext cx="441146" cy="646331"/>
          </a:xfrm>
          <a:prstGeom prst="rect">
            <a:avLst/>
          </a:prstGeom>
          <a:noFill/>
        </p:spPr>
        <p:txBody>
          <a:bodyPr wrap="none" rtlCol="0">
            <a:spAutoFit/>
          </a:bodyPr>
          <a:lstStyle/>
          <a:p>
            <a:pPr algn="ctr"/>
            <a:r>
              <a:rPr lang="en-GB" dirty="0" smtClean="0"/>
              <a:t>20</a:t>
            </a:r>
          </a:p>
          <a:p>
            <a:pPr algn="ctr"/>
            <a:r>
              <a:rPr lang="en-GB" dirty="0" smtClean="0"/>
              <a:t>10</a:t>
            </a:r>
            <a:endParaRPr lang="en-GB" dirty="0"/>
          </a:p>
        </p:txBody>
      </p:sp>
      <p:sp>
        <p:nvSpPr>
          <p:cNvPr id="25" name="TextBox 24"/>
          <p:cNvSpPr txBox="1"/>
          <p:nvPr/>
        </p:nvSpPr>
        <p:spPr>
          <a:xfrm>
            <a:off x="6308080" y="4509120"/>
            <a:ext cx="708848" cy="584775"/>
          </a:xfrm>
          <a:prstGeom prst="rect">
            <a:avLst/>
          </a:prstGeom>
          <a:noFill/>
        </p:spPr>
        <p:txBody>
          <a:bodyPr wrap="none" rtlCol="0">
            <a:spAutoFit/>
          </a:bodyPr>
          <a:lstStyle/>
          <a:p>
            <a:r>
              <a:rPr lang="en-GB" sz="3200" dirty="0" smtClean="0"/>
              <a:t>Ne</a:t>
            </a:r>
            <a:endParaRPr lang="en-GB" sz="2000" dirty="0"/>
          </a:p>
        </p:txBody>
      </p:sp>
      <p:sp>
        <p:nvSpPr>
          <p:cNvPr id="26" name="TextBox 25"/>
          <p:cNvSpPr txBox="1"/>
          <p:nvPr/>
        </p:nvSpPr>
        <p:spPr>
          <a:xfrm>
            <a:off x="7413986" y="4582869"/>
            <a:ext cx="569387" cy="646331"/>
          </a:xfrm>
          <a:prstGeom prst="rect">
            <a:avLst/>
          </a:prstGeom>
          <a:noFill/>
        </p:spPr>
        <p:txBody>
          <a:bodyPr wrap="none" rtlCol="0">
            <a:spAutoFit/>
          </a:bodyPr>
          <a:lstStyle/>
          <a:p>
            <a:pPr algn="ctr"/>
            <a:r>
              <a:rPr lang="en-GB" dirty="0" smtClean="0"/>
              <a:t>238</a:t>
            </a:r>
          </a:p>
          <a:p>
            <a:pPr algn="ctr"/>
            <a:r>
              <a:rPr lang="en-GB" dirty="0" smtClean="0"/>
              <a:t>92</a:t>
            </a:r>
            <a:endParaRPr lang="en-GB" dirty="0"/>
          </a:p>
        </p:txBody>
      </p:sp>
      <p:sp>
        <p:nvSpPr>
          <p:cNvPr id="27" name="TextBox 26"/>
          <p:cNvSpPr txBox="1"/>
          <p:nvPr/>
        </p:nvSpPr>
        <p:spPr>
          <a:xfrm>
            <a:off x="7774026" y="4581128"/>
            <a:ext cx="481222" cy="584775"/>
          </a:xfrm>
          <a:prstGeom prst="rect">
            <a:avLst/>
          </a:prstGeom>
          <a:noFill/>
        </p:spPr>
        <p:txBody>
          <a:bodyPr wrap="none" rtlCol="0">
            <a:spAutoFit/>
          </a:bodyPr>
          <a:lstStyle/>
          <a:p>
            <a:r>
              <a:rPr lang="en-GB" sz="3200" dirty="0" smtClean="0"/>
              <a:t>U</a:t>
            </a:r>
            <a:endParaRPr lang="en-GB" sz="2000" dirty="0"/>
          </a:p>
        </p:txBody>
      </p:sp>
      <p:sp>
        <p:nvSpPr>
          <p:cNvPr id="28" name="Action Button: Back or Previous 27">
            <a:hlinkClick r:id="" action="ppaction://hlinkshowjump?jump=lastslideviewed" highlightClick="1"/>
          </p:cNvPr>
          <p:cNvSpPr/>
          <p:nvPr/>
        </p:nvSpPr>
        <p:spPr>
          <a:xfrm>
            <a:off x="8552993" y="6309320"/>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7251733"/>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200" dirty="0" smtClean="0"/>
              <a:t>Chapter 03 </a:t>
            </a:r>
            <a:r>
              <a:rPr lang="en-GB" sz="3200" dirty="0"/>
              <a:t>– </a:t>
            </a:r>
            <a:r>
              <a:rPr lang="en-GB" sz="3200" dirty="0" smtClean="0"/>
              <a:t>Questions – Core Curriculum</a:t>
            </a:r>
            <a:endParaRPr lang="en-GB" sz="3200" b="1" dirty="0" smtClean="0"/>
          </a:p>
        </p:txBody>
      </p:sp>
      <p:sp>
        <p:nvSpPr>
          <p:cNvPr id="34" name="Rectangle 33"/>
          <p:cNvSpPr/>
          <p:nvPr/>
        </p:nvSpPr>
        <p:spPr>
          <a:xfrm>
            <a:off x="251520" y="1124744"/>
            <a:ext cx="8568952" cy="5313762"/>
          </a:xfrm>
          <a:prstGeom prst="rect">
            <a:avLst/>
          </a:prstGeom>
          <a:solidFill>
            <a:srgbClr val="F5FC9A"/>
          </a:solidFill>
          <a:ln w="57150">
            <a:solidFill>
              <a:srgbClr val="002060"/>
            </a:solidFill>
          </a:ln>
        </p:spPr>
        <p:txBody>
          <a:bodyPr wrap="square">
            <a:spAutoFit/>
          </a:bodyPr>
          <a:lstStyle/>
          <a:p>
            <a:pPr marL="342900" indent="-342900">
              <a:buFont typeface="+mj-lt"/>
              <a:buAutoNum type="arabicPeriod" startAt="4"/>
              <a:tabLst>
                <a:tab pos="3416300" algn="l"/>
              </a:tabLst>
            </a:pPr>
            <a:r>
              <a:rPr lang="en-US" sz="2610" dirty="0" smtClean="0"/>
              <a:t>For </a:t>
            </a:r>
            <a:r>
              <a:rPr lang="en-US" sz="2610" dirty="0"/>
              <a:t>each of the six elements </a:t>
            </a:r>
            <a:r>
              <a:rPr lang="en-US" sz="2610" dirty="0" err="1"/>
              <a:t>aluminium</a:t>
            </a:r>
            <a:r>
              <a:rPr lang="en-US" sz="2610" dirty="0"/>
              <a:t> (Al</a:t>
            </a:r>
            <a:r>
              <a:rPr lang="en-US" sz="2610" dirty="0" smtClean="0"/>
              <a:t>), boron </a:t>
            </a:r>
            <a:r>
              <a:rPr lang="en-US" sz="2610" dirty="0"/>
              <a:t>(B), nitrogen (N), oxygen (O), phosphorus (P</a:t>
            </a:r>
            <a:r>
              <a:rPr lang="en-US" sz="2610" dirty="0" smtClean="0"/>
              <a:t>), and </a:t>
            </a:r>
            <a:r>
              <a:rPr lang="en-US" sz="2610" dirty="0"/>
              <a:t>sulfur (S), write down:</a:t>
            </a:r>
          </a:p>
          <a:p>
            <a:pPr marL="811213" indent="-449263">
              <a:buFont typeface="+mj-lt"/>
              <a:buAutoNum type="alphaLcPeriod"/>
              <a:tabLst>
                <a:tab pos="811213" algn="l"/>
                <a:tab pos="1258888" algn="l"/>
              </a:tabLst>
            </a:pPr>
            <a:r>
              <a:rPr lang="en-US" sz="2610" dirty="0" err="1" smtClean="0"/>
              <a:t>i</a:t>
            </a:r>
            <a:r>
              <a:rPr lang="en-US" sz="2610" dirty="0" smtClean="0"/>
              <a:t> 	which </a:t>
            </a:r>
            <a:r>
              <a:rPr lang="en-US" sz="2610" dirty="0"/>
              <a:t>period of the Periodic Table </a:t>
            </a:r>
            <a:r>
              <a:rPr lang="en-US" sz="2610" dirty="0" smtClean="0"/>
              <a:t>it belongs </a:t>
            </a:r>
            <a:r>
              <a:rPr lang="en-US" sz="2610" dirty="0"/>
              <a:t>to</a:t>
            </a:r>
          </a:p>
          <a:p>
            <a:pPr>
              <a:tabLst>
                <a:tab pos="811213" algn="l"/>
                <a:tab pos="1258888" algn="l"/>
              </a:tabLst>
            </a:pPr>
            <a:r>
              <a:rPr lang="en-US" sz="2610" dirty="0" smtClean="0"/>
              <a:t>	ii 	its </a:t>
            </a:r>
            <a:r>
              <a:rPr lang="en-US" sz="2610" dirty="0"/>
              <a:t>group number in the Periodic </a:t>
            </a:r>
            <a:r>
              <a:rPr lang="en-US" sz="2610" dirty="0" smtClean="0"/>
              <a:t>Table</a:t>
            </a:r>
          </a:p>
          <a:p>
            <a:pPr>
              <a:tabLst>
                <a:tab pos="811213" algn="l"/>
                <a:tab pos="1258888" algn="l"/>
              </a:tabLst>
            </a:pPr>
            <a:r>
              <a:rPr lang="en-US" sz="2610" dirty="0"/>
              <a:t>	</a:t>
            </a:r>
            <a:r>
              <a:rPr lang="en-US" sz="2610" dirty="0" smtClean="0"/>
              <a:t>iii 	its </a:t>
            </a:r>
            <a:r>
              <a:rPr lang="en-US" sz="2610" dirty="0"/>
              <a:t>proton </a:t>
            </a:r>
            <a:r>
              <a:rPr lang="en-US" sz="2610" dirty="0" smtClean="0"/>
              <a:t>number</a:t>
            </a:r>
          </a:p>
          <a:p>
            <a:pPr>
              <a:tabLst>
                <a:tab pos="811213" algn="l"/>
                <a:tab pos="1258888" algn="l"/>
              </a:tabLst>
            </a:pPr>
            <a:r>
              <a:rPr lang="en-US" sz="2610" dirty="0"/>
              <a:t>	</a:t>
            </a:r>
            <a:r>
              <a:rPr lang="en-US" sz="2610" dirty="0" smtClean="0"/>
              <a:t>iv 	the </a:t>
            </a:r>
            <a:r>
              <a:rPr lang="en-US" sz="2610" dirty="0"/>
              <a:t>number of electrons in its </a:t>
            </a:r>
            <a:r>
              <a:rPr lang="en-US" sz="2610" dirty="0" smtClean="0"/>
              <a:t>atoms</a:t>
            </a:r>
          </a:p>
          <a:p>
            <a:pPr>
              <a:tabLst>
                <a:tab pos="811213" algn="l"/>
                <a:tab pos="1258888" algn="l"/>
              </a:tabLst>
            </a:pPr>
            <a:r>
              <a:rPr lang="en-US" sz="2610" dirty="0"/>
              <a:t>	</a:t>
            </a:r>
            <a:r>
              <a:rPr lang="en-US" sz="2610" dirty="0" smtClean="0"/>
              <a:t>v 	its </a:t>
            </a:r>
            <a:r>
              <a:rPr lang="en-US" sz="2610" dirty="0"/>
              <a:t>electronic </a:t>
            </a:r>
            <a:r>
              <a:rPr lang="en-US" sz="2610" dirty="0" smtClean="0"/>
              <a:t>configuration</a:t>
            </a:r>
          </a:p>
          <a:p>
            <a:pPr>
              <a:tabLst>
                <a:tab pos="811213" algn="l"/>
                <a:tab pos="1258888" algn="l"/>
              </a:tabLst>
            </a:pPr>
            <a:r>
              <a:rPr lang="en-US" sz="2610" dirty="0"/>
              <a:t>	</a:t>
            </a:r>
            <a:r>
              <a:rPr lang="en-US" sz="2610" dirty="0" smtClean="0"/>
              <a:t>vi 	the </a:t>
            </a:r>
            <a:r>
              <a:rPr lang="en-US" sz="2610" dirty="0"/>
              <a:t>number of outer electrons in its atoms</a:t>
            </a:r>
          </a:p>
          <a:p>
            <a:pPr marL="811213" indent="-361950">
              <a:buFont typeface="+mj-lt"/>
              <a:buAutoNum type="alphaLcPeriod" startAt="2"/>
              <a:tabLst>
                <a:tab pos="3416300" algn="l"/>
              </a:tabLst>
            </a:pPr>
            <a:r>
              <a:rPr lang="en-US" sz="2610" dirty="0" smtClean="0"/>
              <a:t>The </a:t>
            </a:r>
            <a:r>
              <a:rPr lang="en-US" sz="2610" dirty="0"/>
              <a:t>outer electrons are also called the </a:t>
            </a:r>
            <a:r>
              <a:rPr lang="en-US" sz="2610" dirty="0" smtClean="0"/>
              <a:t>__________ electrons</a:t>
            </a:r>
            <a:r>
              <a:rPr lang="en-US" sz="2610" dirty="0"/>
              <a:t>. What is the missing word? (7 letters</a:t>
            </a:r>
            <a:r>
              <a:rPr lang="en-US" sz="2610" dirty="0" smtClean="0"/>
              <a:t>!)</a:t>
            </a:r>
          </a:p>
          <a:p>
            <a:pPr marL="811213" indent="-361950">
              <a:buFont typeface="+mj-lt"/>
              <a:buAutoNum type="alphaLcPeriod" startAt="2"/>
              <a:tabLst>
                <a:tab pos="3416300" algn="l"/>
              </a:tabLst>
            </a:pPr>
            <a:r>
              <a:rPr lang="en-US" sz="2610" dirty="0" smtClean="0"/>
              <a:t>Which </a:t>
            </a:r>
            <a:r>
              <a:rPr lang="en-US" sz="2610" dirty="0"/>
              <a:t>of the above elements would you </a:t>
            </a:r>
            <a:r>
              <a:rPr lang="en-US" sz="2610" dirty="0" smtClean="0"/>
              <a:t>expect to </a:t>
            </a:r>
            <a:r>
              <a:rPr lang="en-US" sz="2610" dirty="0"/>
              <a:t>have similar properties? Why?</a:t>
            </a:r>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43</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6" name="Action Button: Back or Previous 5">
            <a:hlinkClick r:id="" action="ppaction://hlinkshowjump?jump=lastslideviewed" highlightClick="1"/>
          </p:cNvPr>
          <p:cNvSpPr/>
          <p:nvPr/>
        </p:nvSpPr>
        <p:spPr>
          <a:xfrm>
            <a:off x="8552993" y="6309320"/>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58585258"/>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200" dirty="0" smtClean="0"/>
              <a:t>Chapter 03 </a:t>
            </a:r>
            <a:r>
              <a:rPr lang="en-GB" sz="3200" dirty="0"/>
              <a:t>– </a:t>
            </a:r>
            <a:r>
              <a:rPr lang="en-GB" sz="3200" dirty="0" smtClean="0"/>
              <a:t>Questions – Core Curriculum</a:t>
            </a:r>
            <a:endParaRPr lang="en-GB" sz="3200" b="1" dirty="0" smtClean="0"/>
          </a:p>
        </p:txBody>
      </p:sp>
      <p:sp>
        <p:nvSpPr>
          <p:cNvPr id="34" name="Rectangle 33"/>
          <p:cNvSpPr/>
          <p:nvPr/>
        </p:nvSpPr>
        <p:spPr>
          <a:xfrm>
            <a:off x="251520" y="1124744"/>
            <a:ext cx="8568952" cy="5313762"/>
          </a:xfrm>
          <a:prstGeom prst="rect">
            <a:avLst/>
          </a:prstGeom>
          <a:solidFill>
            <a:srgbClr val="F5FC9A"/>
          </a:solidFill>
          <a:ln w="57150">
            <a:solidFill>
              <a:srgbClr val="002060"/>
            </a:solidFill>
          </a:ln>
        </p:spPr>
        <p:txBody>
          <a:bodyPr wrap="square">
            <a:spAutoFit/>
          </a:bodyPr>
          <a:lstStyle/>
          <a:p>
            <a:pPr marL="514350" indent="-514350">
              <a:buFont typeface="+mj-lt"/>
              <a:buAutoNum type="arabicPeriod" startAt="5"/>
              <a:tabLst>
                <a:tab pos="3416300" algn="l"/>
              </a:tabLst>
            </a:pPr>
            <a:r>
              <a:rPr lang="en-US" sz="2610" dirty="0"/>
              <a:t>Boron has two types of atom, shown below</a:t>
            </a:r>
            <a:r>
              <a:rPr lang="en-US" sz="2610" dirty="0" smtClean="0"/>
              <a:t>.</a:t>
            </a:r>
            <a:br>
              <a:rPr lang="en-US" sz="2610" dirty="0" smtClean="0"/>
            </a:br>
            <a:r>
              <a:rPr lang="en-US" sz="2610" dirty="0" smtClean="0"/>
              <a:t/>
            </a:r>
            <a:br>
              <a:rPr lang="en-US" sz="2610" dirty="0" smtClean="0"/>
            </a:br>
            <a:r>
              <a:rPr lang="en-US" sz="2610" dirty="0" smtClean="0"/>
              <a:t/>
            </a:r>
            <a:br>
              <a:rPr lang="en-US" sz="2610" dirty="0" smtClean="0"/>
            </a:br>
            <a:r>
              <a:rPr lang="en-US" sz="2610" dirty="0" smtClean="0"/>
              <a:t/>
            </a:r>
            <a:br>
              <a:rPr lang="en-US" sz="2610" dirty="0" smtClean="0"/>
            </a:br>
            <a:r>
              <a:rPr lang="en-US" sz="2610" dirty="0" smtClean="0"/>
              <a:t/>
            </a:r>
            <a:br>
              <a:rPr lang="en-US" sz="2610" dirty="0" smtClean="0"/>
            </a:br>
            <a:endParaRPr lang="en-US" sz="2610" dirty="0"/>
          </a:p>
          <a:p>
            <a:pPr marL="811213" indent="-449263">
              <a:buFont typeface="+mj-lt"/>
              <a:buAutoNum type="alphaLcPeriod"/>
              <a:tabLst>
                <a:tab pos="3416300" algn="l"/>
              </a:tabLst>
            </a:pPr>
            <a:r>
              <a:rPr lang="en-US" sz="2610" dirty="0" smtClean="0"/>
              <a:t>What </a:t>
            </a:r>
            <a:r>
              <a:rPr lang="en-US" sz="2610" dirty="0"/>
              <a:t>is different about these two atoms?</a:t>
            </a:r>
          </a:p>
          <a:p>
            <a:pPr marL="811213" indent="-449263">
              <a:buFont typeface="+mj-lt"/>
              <a:buAutoNum type="alphaLcPeriod"/>
              <a:tabLst>
                <a:tab pos="3416300" algn="l"/>
              </a:tabLst>
            </a:pPr>
            <a:r>
              <a:rPr lang="en-US" sz="2610" dirty="0" smtClean="0"/>
              <a:t>What </a:t>
            </a:r>
            <a:r>
              <a:rPr lang="en-US" sz="2610" dirty="0"/>
              <a:t>name is given to atoms like these?</a:t>
            </a:r>
          </a:p>
          <a:p>
            <a:pPr marL="811213" indent="-449263">
              <a:buFont typeface="+mj-lt"/>
              <a:buAutoNum type="alphaLcPeriod"/>
              <a:tabLst>
                <a:tab pos="3416300" algn="l"/>
              </a:tabLst>
            </a:pPr>
            <a:r>
              <a:rPr lang="en-US" sz="2610" dirty="0" smtClean="0"/>
              <a:t>Describe </a:t>
            </a:r>
            <a:r>
              <a:rPr lang="en-US" sz="2610" dirty="0"/>
              <a:t>each atom in shorthand form, as in 3.</a:t>
            </a:r>
          </a:p>
          <a:p>
            <a:pPr marL="811213" indent="-449263">
              <a:buFont typeface="+mj-lt"/>
              <a:buAutoNum type="alphaLcPeriod"/>
              <a:tabLst>
                <a:tab pos="3416300" algn="l"/>
              </a:tabLst>
            </a:pPr>
            <a:r>
              <a:rPr lang="en-US" sz="2610" dirty="0" smtClean="0"/>
              <a:t>What </a:t>
            </a:r>
            <a:r>
              <a:rPr lang="en-US" sz="2610" dirty="0"/>
              <a:t>is the nucleon number of atom A?</a:t>
            </a:r>
          </a:p>
          <a:p>
            <a:pPr marL="811213" indent="-449263">
              <a:buFont typeface="+mj-lt"/>
              <a:buAutoNum type="alphaLcPeriod"/>
              <a:tabLst>
                <a:tab pos="3416300" algn="l"/>
              </a:tabLst>
            </a:pPr>
            <a:r>
              <a:rPr lang="en-US" sz="2610" dirty="0" smtClean="0"/>
              <a:t>Is </a:t>
            </a:r>
            <a:r>
              <a:rPr lang="en-US" sz="2610" dirty="0"/>
              <a:t>atom B heavier, or lighter, than atom </a:t>
            </a:r>
            <a:r>
              <a:rPr lang="en-US" sz="2610" dirty="0" smtClean="0"/>
              <a:t>A?</a:t>
            </a:r>
            <a:br>
              <a:rPr lang="en-US" sz="2610" dirty="0" smtClean="0"/>
            </a:br>
            <a:r>
              <a:rPr lang="en-US" sz="2610" dirty="0" err="1" smtClean="0"/>
              <a:t>i</a:t>
            </a:r>
            <a:r>
              <a:rPr lang="en-US" sz="2610" dirty="0" smtClean="0"/>
              <a:t> </a:t>
            </a:r>
            <a:r>
              <a:rPr lang="en-US" sz="2610" dirty="0"/>
              <a:t>Give the electronic configuration for A and </a:t>
            </a:r>
            <a:r>
              <a:rPr lang="en-US" sz="2610" dirty="0" smtClean="0"/>
              <a:t>B.</a:t>
            </a:r>
            <a:br>
              <a:rPr lang="en-US" sz="2610" dirty="0" smtClean="0"/>
            </a:br>
            <a:r>
              <a:rPr lang="en-US" sz="2610" dirty="0" smtClean="0"/>
              <a:t>ii </a:t>
            </a:r>
            <a:r>
              <a:rPr lang="en-US" sz="2610" dirty="0"/>
              <a:t>Comment on your answer for </a:t>
            </a:r>
            <a:r>
              <a:rPr lang="en-US" sz="2610" dirty="0" err="1"/>
              <a:t>i</a:t>
            </a:r>
            <a:r>
              <a:rPr lang="en-US" sz="2610" dirty="0"/>
              <a:t>.</a:t>
            </a:r>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45</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907704" y="1614071"/>
            <a:ext cx="4536504" cy="1958945"/>
          </a:xfrm>
          <a:prstGeom prst="rect">
            <a:avLst/>
          </a:prstGeom>
        </p:spPr>
      </p:pic>
      <p:sp>
        <p:nvSpPr>
          <p:cNvPr id="7" name="Action Button: Back or Previous 6">
            <a:hlinkClick r:id="" action="ppaction://hlinkshowjump?jump=lastslideviewed" highlightClick="1"/>
          </p:cNvPr>
          <p:cNvSpPr/>
          <p:nvPr/>
        </p:nvSpPr>
        <p:spPr>
          <a:xfrm>
            <a:off x="8552993" y="6309320"/>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7531797"/>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200" dirty="0" smtClean="0"/>
              <a:t>Chapter 03 </a:t>
            </a:r>
            <a:r>
              <a:rPr lang="en-GB" sz="3200" dirty="0"/>
              <a:t>– </a:t>
            </a:r>
            <a:r>
              <a:rPr lang="en-GB" sz="3200" dirty="0" smtClean="0"/>
              <a:t>Questions – Core Curriculum</a:t>
            </a:r>
            <a:endParaRPr lang="en-GB" sz="3200" b="1" dirty="0" smtClean="0"/>
          </a:p>
        </p:txBody>
      </p:sp>
      <p:sp>
        <p:nvSpPr>
          <p:cNvPr id="34" name="Rectangle 33"/>
          <p:cNvSpPr/>
          <p:nvPr/>
        </p:nvSpPr>
        <p:spPr>
          <a:xfrm>
            <a:off x="251520" y="1124744"/>
            <a:ext cx="8568952" cy="5455340"/>
          </a:xfrm>
          <a:prstGeom prst="rect">
            <a:avLst/>
          </a:prstGeom>
          <a:solidFill>
            <a:srgbClr val="F5FC9A"/>
          </a:solidFill>
          <a:ln w="57150">
            <a:solidFill>
              <a:srgbClr val="002060"/>
            </a:solidFill>
          </a:ln>
        </p:spPr>
        <p:txBody>
          <a:bodyPr wrap="square">
            <a:spAutoFit/>
          </a:bodyPr>
          <a:lstStyle/>
          <a:p>
            <a:pPr marL="620713" indent="-620713">
              <a:buFont typeface="+mj-lt"/>
              <a:buAutoNum type="arabicPeriod" startAt="6"/>
              <a:tabLst>
                <a:tab pos="1069975" algn="l"/>
                <a:tab pos="1517650" algn="l"/>
              </a:tabLst>
            </a:pPr>
            <a:r>
              <a:rPr lang="en-US" sz="2050" dirty="0"/>
              <a:t>The two metals sodium (proton number 11) </a:t>
            </a:r>
            <a:r>
              <a:rPr lang="en-US" sz="2050" dirty="0" smtClean="0"/>
              <a:t>and magnesium </a:t>
            </a:r>
            <a:r>
              <a:rPr lang="en-US" sz="2050" dirty="0"/>
              <a:t>(proton number 12) are found next </a:t>
            </a:r>
            <a:r>
              <a:rPr lang="en-US" sz="2050" dirty="0" smtClean="0"/>
              <a:t>to each </a:t>
            </a:r>
            <a:r>
              <a:rPr lang="en-US" sz="2050" dirty="0"/>
              <a:t>other in the Periodic </a:t>
            </a:r>
            <a:r>
              <a:rPr lang="en-US" sz="2050" dirty="0" smtClean="0"/>
              <a:t>Table.</a:t>
            </a:r>
            <a:br>
              <a:rPr lang="en-US" sz="2050" dirty="0" smtClean="0"/>
            </a:br>
            <a:r>
              <a:rPr lang="en-US" sz="2050" dirty="0" smtClean="0"/>
              <a:t>a	Say </a:t>
            </a:r>
            <a:r>
              <a:rPr lang="en-US" sz="2050" dirty="0"/>
              <a:t>whether this is the same, or different, </a:t>
            </a:r>
            <a:r>
              <a:rPr lang="en-US" sz="2050" dirty="0" smtClean="0"/>
              <a:t>for their atoms:</a:t>
            </a:r>
            <a:br>
              <a:rPr lang="en-US" sz="2050" dirty="0" smtClean="0"/>
            </a:br>
            <a:r>
              <a:rPr lang="en-US" sz="2050" dirty="0" smtClean="0"/>
              <a:t>	</a:t>
            </a:r>
            <a:r>
              <a:rPr lang="en-US" sz="2050" dirty="0" err="1" smtClean="0"/>
              <a:t>i</a:t>
            </a:r>
            <a:r>
              <a:rPr lang="en-US" sz="2050" dirty="0" smtClean="0"/>
              <a:t> 	the </a:t>
            </a:r>
            <a:r>
              <a:rPr lang="en-US" sz="2050" dirty="0"/>
              <a:t>number of electron </a:t>
            </a:r>
            <a:r>
              <a:rPr lang="en-US" sz="2050" dirty="0" smtClean="0"/>
              <a:t>shells</a:t>
            </a:r>
            <a:br>
              <a:rPr lang="en-US" sz="2050" dirty="0" smtClean="0"/>
            </a:br>
            <a:r>
              <a:rPr lang="en-US" sz="2050" dirty="0" smtClean="0"/>
              <a:t>	ii 	the </a:t>
            </a:r>
            <a:r>
              <a:rPr lang="en-US" sz="2050" dirty="0"/>
              <a:t>number of outer (</a:t>
            </a:r>
            <a:r>
              <a:rPr lang="en-US" sz="2050" dirty="0" err="1"/>
              <a:t>valency</a:t>
            </a:r>
            <a:r>
              <a:rPr lang="en-US" sz="2050" dirty="0"/>
              <a:t>) </a:t>
            </a:r>
            <a:r>
              <a:rPr lang="en-US" sz="2050" dirty="0" smtClean="0"/>
              <a:t>electrons</a:t>
            </a:r>
            <a:br>
              <a:rPr lang="en-US" sz="2050" dirty="0" smtClean="0"/>
            </a:br>
            <a:r>
              <a:rPr lang="en-US" sz="2050" dirty="0" smtClean="0"/>
              <a:t>The </a:t>
            </a:r>
            <a:r>
              <a:rPr lang="en-US" sz="2050" dirty="0"/>
              <a:t>relative atomic mass of sodium is </a:t>
            </a:r>
            <a:r>
              <a:rPr lang="en-US" sz="2050" dirty="0" smtClean="0"/>
              <a:t>23.0.</a:t>
            </a:r>
            <a:br>
              <a:rPr lang="en-US" sz="2050" dirty="0" smtClean="0"/>
            </a:br>
            <a:r>
              <a:rPr lang="en-US" sz="2050" dirty="0" smtClean="0"/>
              <a:t>The </a:t>
            </a:r>
            <a:r>
              <a:rPr lang="en-US" sz="2050" dirty="0"/>
              <a:t>relative atomic mass of magnesium is 24.3</a:t>
            </a:r>
            <a:r>
              <a:rPr lang="en-US" sz="2050" dirty="0" smtClean="0"/>
              <a:t>.</a:t>
            </a:r>
            <a:br>
              <a:rPr lang="en-US" sz="2050" dirty="0" smtClean="0"/>
            </a:br>
            <a:r>
              <a:rPr lang="en-US" sz="2050" dirty="0" smtClean="0"/>
              <a:t>b	Which </a:t>
            </a:r>
            <a:r>
              <a:rPr lang="en-US" sz="2050" dirty="0"/>
              <a:t>of the two elements may exist </a:t>
            </a:r>
            <a:r>
              <a:rPr lang="en-US" sz="2050" dirty="0" smtClean="0"/>
              <a:t>natural as </a:t>
            </a:r>
            <a:r>
              <a:rPr lang="en-US" sz="2050" dirty="0"/>
              <a:t>a single isotope? Explain your answer.</a:t>
            </a:r>
          </a:p>
          <a:p>
            <a:pPr marL="620713" indent="-620713">
              <a:buFont typeface="+mj-lt"/>
              <a:buAutoNum type="arabicPeriod" startAt="6"/>
              <a:tabLst>
                <a:tab pos="3416300" algn="l"/>
              </a:tabLst>
            </a:pPr>
            <a:r>
              <a:rPr lang="en-US" sz="2050" dirty="0" smtClean="0"/>
              <a:t>Strontium</a:t>
            </a:r>
            <a:r>
              <a:rPr lang="en-US" sz="2050" dirty="0"/>
              <a:t>, proton number 38, is in the fifth </a:t>
            </a:r>
            <a:r>
              <a:rPr lang="en-US" sz="2050" dirty="0" smtClean="0"/>
              <a:t>period of </a:t>
            </a:r>
            <a:r>
              <a:rPr lang="en-US" sz="2050" dirty="0"/>
              <a:t>the Periodic Table. It belongs to Group </a:t>
            </a:r>
            <a:r>
              <a:rPr lang="en-US" sz="2050" dirty="0" smtClean="0"/>
              <a:t>II.</a:t>
            </a:r>
            <a:br>
              <a:rPr lang="en-US" sz="2050" dirty="0" smtClean="0"/>
            </a:br>
            <a:r>
              <a:rPr lang="en-US" sz="2050" dirty="0" smtClean="0"/>
              <a:t>Copy </a:t>
            </a:r>
            <a:r>
              <a:rPr lang="en-US" sz="2050" dirty="0"/>
              <a:t>and complete the </a:t>
            </a:r>
            <a:r>
              <a:rPr lang="en-US" sz="2050" dirty="0" smtClean="0"/>
              <a:t>following.</a:t>
            </a:r>
            <a:br>
              <a:rPr lang="en-US" sz="2050" dirty="0" smtClean="0"/>
            </a:br>
            <a:r>
              <a:rPr lang="en-US" sz="2050" dirty="0" smtClean="0"/>
              <a:t>An </a:t>
            </a:r>
            <a:r>
              <a:rPr lang="en-US" sz="2050" dirty="0"/>
              <a:t>atom of strontium has:</a:t>
            </a:r>
          </a:p>
          <a:p>
            <a:pPr marL="1069975" indent="-449263">
              <a:buFont typeface="+mj-lt"/>
              <a:buAutoNum type="alphaLcPeriod"/>
              <a:tabLst>
                <a:tab pos="3416300" algn="l"/>
              </a:tabLst>
            </a:pPr>
            <a:r>
              <a:rPr lang="en-US" sz="2050" dirty="0" smtClean="0"/>
              <a:t>_____________ </a:t>
            </a:r>
            <a:r>
              <a:rPr lang="en-US" sz="2050" dirty="0"/>
              <a:t>electrons</a:t>
            </a:r>
          </a:p>
          <a:p>
            <a:pPr marL="1069975" indent="-449263">
              <a:buFont typeface="+mj-lt"/>
              <a:buAutoNum type="alphaLcPeriod"/>
              <a:tabLst>
                <a:tab pos="3416300" algn="l"/>
              </a:tabLst>
            </a:pPr>
            <a:r>
              <a:rPr lang="en-US" sz="2050" dirty="0" smtClean="0"/>
              <a:t>_____________ </a:t>
            </a:r>
            <a:r>
              <a:rPr lang="en-US" sz="2050" dirty="0"/>
              <a:t>shells of electrons</a:t>
            </a:r>
          </a:p>
          <a:p>
            <a:pPr marL="1069975" indent="-449263">
              <a:buFont typeface="+mj-lt"/>
              <a:buAutoNum type="alphaLcPeriod"/>
              <a:tabLst>
                <a:tab pos="3416300" algn="l"/>
              </a:tabLst>
            </a:pPr>
            <a:r>
              <a:rPr lang="en-US" sz="2050" dirty="0" smtClean="0"/>
              <a:t>_____________ </a:t>
            </a:r>
            <a:r>
              <a:rPr lang="en-US" sz="2050" dirty="0"/>
              <a:t>electrons in its outer shell</a:t>
            </a:r>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45</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Action Button: Back or Previous 6">
            <a:hlinkClick r:id="" action="ppaction://hlinkshowjump?jump=lastslideviewed" highlightClick="1"/>
          </p:cNvPr>
          <p:cNvSpPr/>
          <p:nvPr/>
        </p:nvSpPr>
        <p:spPr>
          <a:xfrm>
            <a:off x="8552993" y="6309320"/>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40836227"/>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200" dirty="0" smtClean="0"/>
              <a:t>Chapter 03 </a:t>
            </a:r>
            <a:r>
              <a:rPr lang="en-GB" sz="3200" dirty="0"/>
              <a:t>– </a:t>
            </a:r>
            <a:r>
              <a:rPr lang="en-GB" sz="3200" dirty="0" smtClean="0"/>
              <a:t>Questions – Core Curriculum</a:t>
            </a:r>
            <a:endParaRPr lang="en-GB" sz="3200" b="1" dirty="0" smtClean="0"/>
          </a:p>
        </p:txBody>
      </p:sp>
      <p:sp>
        <p:nvSpPr>
          <p:cNvPr id="34" name="Rectangle 33"/>
          <p:cNvSpPr/>
          <p:nvPr/>
        </p:nvSpPr>
        <p:spPr>
          <a:xfrm>
            <a:off x="251520" y="1124744"/>
            <a:ext cx="8568952" cy="5413790"/>
          </a:xfrm>
          <a:prstGeom prst="rect">
            <a:avLst/>
          </a:prstGeom>
          <a:solidFill>
            <a:srgbClr val="F5FC9A"/>
          </a:solidFill>
          <a:ln w="57150">
            <a:solidFill>
              <a:srgbClr val="002060"/>
            </a:solidFill>
          </a:ln>
        </p:spPr>
        <p:txBody>
          <a:bodyPr wrap="square">
            <a:spAutoFit/>
          </a:bodyPr>
          <a:lstStyle/>
          <a:p>
            <a:pPr marL="534988" indent="-534988">
              <a:buFont typeface="+mj-lt"/>
              <a:buAutoNum type="arabicPeriod" startAt="8"/>
              <a:tabLst>
                <a:tab pos="1069975" algn="l"/>
                <a:tab pos="1517650" algn="l"/>
              </a:tabLst>
            </a:pPr>
            <a:r>
              <a:rPr lang="en-US" sz="1820" dirty="0"/>
              <a:t>This diagram represents </a:t>
            </a:r>
            <a:r>
              <a:rPr lang="en-US" sz="1820" dirty="0" smtClean="0"/>
              <a:t>the electronic </a:t>
            </a:r>
            <a:br>
              <a:rPr lang="en-US" sz="1820" dirty="0" smtClean="0"/>
            </a:br>
            <a:r>
              <a:rPr lang="en-US" sz="1820" dirty="0" smtClean="0"/>
              <a:t>arrangement in an atom </a:t>
            </a:r>
            <a:r>
              <a:rPr lang="en-US" sz="1820" dirty="0"/>
              <a:t>of an element.</a:t>
            </a:r>
          </a:p>
          <a:p>
            <a:pPr marL="896938" indent="-361950">
              <a:buFont typeface="+mj-lt"/>
              <a:buAutoNum type="alphaLcPeriod"/>
              <a:tabLst>
                <a:tab pos="1517650" algn="l"/>
              </a:tabLst>
            </a:pPr>
            <a:r>
              <a:rPr lang="en-US" sz="1820" dirty="0" err="1" smtClean="0"/>
              <a:t>i</a:t>
            </a:r>
            <a:r>
              <a:rPr lang="en-US" sz="1820" dirty="0" smtClean="0"/>
              <a:t> </a:t>
            </a:r>
            <a:r>
              <a:rPr lang="en-US" sz="1820" dirty="0"/>
              <a:t>Give the electron distribution </a:t>
            </a:r>
            <a:r>
              <a:rPr lang="en-US" sz="1820" dirty="0" smtClean="0"/>
              <a:t>for </a:t>
            </a:r>
            <a:r>
              <a:rPr lang="en-US" sz="1820" dirty="0"/>
              <a:t>the </a:t>
            </a:r>
            <a:r>
              <a:rPr lang="en-US" sz="1820" dirty="0" smtClean="0"/>
              <a:t/>
            </a:r>
            <a:br>
              <a:rPr lang="en-US" sz="1820" dirty="0" smtClean="0"/>
            </a:br>
            <a:r>
              <a:rPr lang="en-US" sz="1820" dirty="0" smtClean="0"/>
              <a:t>atom.</a:t>
            </a:r>
            <a:br>
              <a:rPr lang="en-US" sz="1820" dirty="0" smtClean="0"/>
            </a:br>
            <a:r>
              <a:rPr lang="en-US" sz="1820" dirty="0" smtClean="0"/>
              <a:t>ii </a:t>
            </a:r>
            <a:r>
              <a:rPr lang="en-US" sz="1820" dirty="0"/>
              <a:t>What is special about this </a:t>
            </a:r>
            <a:r>
              <a:rPr lang="en-US" sz="1820" dirty="0" smtClean="0"/>
              <a:t/>
            </a:r>
            <a:br>
              <a:rPr lang="en-US" sz="1820" dirty="0" smtClean="0"/>
            </a:br>
            <a:r>
              <a:rPr lang="en-US" sz="1820" dirty="0" smtClean="0"/>
              <a:t>arrangement</a:t>
            </a:r>
            <a:r>
              <a:rPr lang="en-US" sz="1820" dirty="0"/>
              <a:t>?</a:t>
            </a:r>
          </a:p>
          <a:p>
            <a:pPr marL="896938" indent="-361950">
              <a:buFont typeface="+mj-lt"/>
              <a:buAutoNum type="alphaLcPeriod"/>
              <a:tabLst>
                <a:tab pos="1517650" algn="l"/>
              </a:tabLst>
            </a:pPr>
            <a:r>
              <a:rPr lang="en-US" sz="1820" dirty="0" smtClean="0"/>
              <a:t>Which </a:t>
            </a:r>
            <a:r>
              <a:rPr lang="en-US" sz="1820" dirty="0"/>
              <a:t>group of the Periodic Table does </a:t>
            </a:r>
            <a:r>
              <a:rPr lang="en-US" sz="1820" dirty="0" smtClean="0"/>
              <a:t/>
            </a:r>
            <a:br>
              <a:rPr lang="en-US" sz="1820" dirty="0" smtClean="0"/>
            </a:br>
            <a:r>
              <a:rPr lang="en-US" sz="1820" dirty="0" smtClean="0"/>
              <a:t>the element </a:t>
            </a:r>
            <a:r>
              <a:rPr lang="en-US" sz="1820" dirty="0"/>
              <a:t>belong to?</a:t>
            </a:r>
          </a:p>
          <a:p>
            <a:pPr marL="896938" indent="-361950">
              <a:buFont typeface="+mj-lt"/>
              <a:buAutoNum type="alphaLcPeriod"/>
              <a:tabLst>
                <a:tab pos="1517650" algn="l"/>
              </a:tabLst>
            </a:pPr>
            <a:r>
              <a:rPr lang="en-US" sz="1820" dirty="0" smtClean="0"/>
              <a:t>Name </a:t>
            </a:r>
            <a:r>
              <a:rPr lang="en-US" sz="1820" dirty="0"/>
              <a:t>another element with the same number </a:t>
            </a:r>
            <a:r>
              <a:rPr lang="en-US" sz="1820" dirty="0" smtClean="0"/>
              <a:t>of outer-shell </a:t>
            </a:r>
            <a:r>
              <a:rPr lang="en-US" sz="1820" dirty="0"/>
              <a:t>electrons in its atoms</a:t>
            </a:r>
            <a:r>
              <a:rPr lang="en-US" sz="1820" dirty="0" smtClean="0"/>
              <a:t>.</a:t>
            </a:r>
          </a:p>
          <a:p>
            <a:pPr marL="457200" indent="-457200">
              <a:buFont typeface="+mj-lt"/>
              <a:buAutoNum type="arabicPeriod" startAt="9"/>
              <a:tabLst>
                <a:tab pos="896938" algn="l"/>
                <a:tab pos="1258888" algn="l"/>
              </a:tabLst>
            </a:pPr>
            <a:r>
              <a:rPr lang="en-US" sz="1820" dirty="0" smtClean="0"/>
              <a:t>Gallium </a:t>
            </a:r>
            <a:r>
              <a:rPr lang="en-US" sz="1820" dirty="0"/>
              <a:t>exists naturally as a mixture of two </a:t>
            </a:r>
            <a:r>
              <a:rPr lang="en-US" sz="1820" dirty="0" smtClean="0"/>
              <a:t>nonradioactive isotopes</a:t>
            </a:r>
            <a:r>
              <a:rPr lang="en-US" sz="1820" dirty="0"/>
              <a:t>, gallium-69 and </a:t>
            </a:r>
            <a:r>
              <a:rPr lang="en-US" sz="1820" dirty="0" smtClean="0"/>
              <a:t>gallium-71. The </a:t>
            </a:r>
            <a:r>
              <a:rPr lang="en-US" sz="1820" dirty="0"/>
              <a:t>proton number of gallium is </a:t>
            </a:r>
            <a:r>
              <a:rPr lang="en-US" sz="1820" dirty="0" smtClean="0"/>
              <a:t>31.</a:t>
            </a:r>
            <a:br>
              <a:rPr lang="en-US" sz="1820" dirty="0" smtClean="0"/>
            </a:br>
            <a:r>
              <a:rPr lang="en-US" sz="1820" dirty="0" smtClean="0"/>
              <a:t>a 	</a:t>
            </a:r>
            <a:r>
              <a:rPr lang="en-US" sz="1820" dirty="0" err="1" smtClean="0"/>
              <a:t>i</a:t>
            </a:r>
            <a:r>
              <a:rPr lang="en-US" sz="1820" dirty="0"/>
              <a:t>	</a:t>
            </a:r>
            <a:r>
              <a:rPr lang="en-US" sz="1820" dirty="0" smtClean="0"/>
              <a:t>How </a:t>
            </a:r>
            <a:r>
              <a:rPr lang="en-US" sz="1820" dirty="0"/>
              <a:t>many neutrons are there in </a:t>
            </a:r>
            <a:r>
              <a:rPr lang="en-US" sz="1820" dirty="0" smtClean="0"/>
              <a:t>gallium-69?</a:t>
            </a:r>
            <a:br>
              <a:rPr lang="en-US" sz="1820" dirty="0" smtClean="0"/>
            </a:br>
            <a:r>
              <a:rPr lang="en-US" sz="1820" dirty="0" smtClean="0"/>
              <a:t>	ii 	How </a:t>
            </a:r>
            <a:r>
              <a:rPr lang="en-US" sz="1820" dirty="0"/>
              <a:t>many neutrons are there in </a:t>
            </a:r>
            <a:r>
              <a:rPr lang="en-US" sz="1820" dirty="0" smtClean="0"/>
              <a:t>gallium-71?</a:t>
            </a:r>
            <a:br>
              <a:rPr lang="en-US" sz="1820" dirty="0" smtClean="0"/>
            </a:br>
            <a:r>
              <a:rPr lang="en-US" sz="1820" dirty="0" smtClean="0"/>
              <a:t>Gallium </a:t>
            </a:r>
            <a:r>
              <a:rPr lang="en-US" sz="1820" dirty="0"/>
              <a:t>also has a radioactive isotope, </a:t>
            </a:r>
            <a:r>
              <a:rPr lang="en-US" sz="1820" dirty="0" smtClean="0"/>
              <a:t>gallium-67. As </a:t>
            </a:r>
            <a:r>
              <a:rPr lang="en-US" sz="1820" dirty="0"/>
              <a:t>gallium-67 decays, it gives out rays </a:t>
            </a:r>
            <a:r>
              <a:rPr lang="en-US" sz="1820" dirty="0" smtClean="0"/>
              <a:t>called gamma rays.</a:t>
            </a:r>
            <a:br>
              <a:rPr lang="en-US" sz="1820" dirty="0" smtClean="0"/>
            </a:br>
            <a:r>
              <a:rPr lang="en-US" sz="1820" dirty="0" smtClean="0"/>
              <a:t>b 	How </a:t>
            </a:r>
            <a:r>
              <a:rPr lang="en-US" sz="1820" dirty="0"/>
              <a:t>does the radioactive isotope differ from </a:t>
            </a:r>
            <a:r>
              <a:rPr lang="en-US" sz="1820" dirty="0" smtClean="0"/>
              <a:t>the non-radioactive isotope?</a:t>
            </a:r>
            <a:br>
              <a:rPr lang="en-US" sz="1820" dirty="0" smtClean="0"/>
            </a:br>
            <a:r>
              <a:rPr lang="en-US" sz="1820" dirty="0" smtClean="0"/>
              <a:t>C	Name </a:t>
            </a:r>
            <a:r>
              <a:rPr lang="en-US" sz="1820" dirty="0"/>
              <a:t>two possible uses, one medical and </a:t>
            </a:r>
            <a:r>
              <a:rPr lang="en-US" sz="1820" dirty="0" smtClean="0"/>
              <a:t>one non-medical</a:t>
            </a:r>
            <a:r>
              <a:rPr lang="en-US" sz="1820" dirty="0"/>
              <a:t>, for </a:t>
            </a:r>
            <a:r>
              <a:rPr lang="en-US" sz="1820" dirty="0" smtClean="0"/>
              <a:t>gallium-	67</a:t>
            </a:r>
            <a:r>
              <a:rPr lang="en-US" sz="1820" dirty="0"/>
              <a:t>.</a:t>
            </a:r>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45</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552111" y="1268761"/>
            <a:ext cx="2116233" cy="2004853"/>
          </a:xfrm>
          <a:prstGeom prst="rect">
            <a:avLst/>
          </a:prstGeom>
        </p:spPr>
      </p:pic>
      <p:sp>
        <p:nvSpPr>
          <p:cNvPr id="7" name="Action Button: Back or Previous 6">
            <a:hlinkClick r:id="" action="ppaction://hlinkshowjump?jump=lastslideviewed" highlightClick="1"/>
          </p:cNvPr>
          <p:cNvSpPr/>
          <p:nvPr/>
        </p:nvSpPr>
        <p:spPr>
          <a:xfrm>
            <a:off x="8552993" y="6309320"/>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14228426"/>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200" dirty="0" smtClean="0"/>
              <a:t>Chapter 03 </a:t>
            </a:r>
            <a:r>
              <a:rPr lang="en-GB" sz="3200" dirty="0"/>
              <a:t>– </a:t>
            </a:r>
            <a:r>
              <a:rPr lang="en-GB" sz="3200" dirty="0" smtClean="0"/>
              <a:t>Questions – Core Curriculum</a:t>
            </a:r>
            <a:endParaRPr lang="en-GB" sz="3200" b="1" dirty="0" smtClean="0"/>
          </a:p>
        </p:txBody>
      </p:sp>
      <p:sp>
        <p:nvSpPr>
          <p:cNvPr id="34" name="Rectangle 33"/>
          <p:cNvSpPr/>
          <p:nvPr/>
        </p:nvSpPr>
        <p:spPr>
          <a:xfrm>
            <a:off x="251520" y="1124744"/>
            <a:ext cx="8568952" cy="5472000"/>
          </a:xfrm>
          <a:prstGeom prst="rect">
            <a:avLst/>
          </a:prstGeom>
          <a:solidFill>
            <a:srgbClr val="F5FC9A"/>
          </a:solidFill>
          <a:ln w="57150">
            <a:solidFill>
              <a:srgbClr val="002060"/>
            </a:solidFill>
          </a:ln>
        </p:spPr>
        <p:txBody>
          <a:bodyPr wrap="square">
            <a:spAutoFit/>
          </a:bodyPr>
          <a:lstStyle/>
          <a:p>
            <a:pPr marL="534988" indent="-534988">
              <a:buFont typeface="+mj-lt"/>
              <a:buAutoNum type="arabicPeriod" startAt="10"/>
              <a:tabLst>
                <a:tab pos="1069975" algn="l"/>
                <a:tab pos="1517650" algn="l"/>
              </a:tabLst>
            </a:pPr>
            <a:r>
              <a:rPr lang="en-US" sz="1760" dirty="0" smtClean="0"/>
              <a:t>Read </a:t>
            </a:r>
            <a:r>
              <a:rPr lang="en-US" sz="1760" dirty="0"/>
              <a:t>this passage about metals.</a:t>
            </a:r>
          </a:p>
          <a:p>
            <a:pPr marL="534988">
              <a:tabLst>
                <a:tab pos="1069975" algn="l"/>
                <a:tab pos="1517650" algn="l"/>
              </a:tabLst>
            </a:pPr>
            <a:r>
              <a:rPr lang="en-US" sz="1760" dirty="0"/>
              <a:t>Elements are divided into metals and </a:t>
            </a:r>
            <a:r>
              <a:rPr lang="en-US" sz="1760" dirty="0" smtClean="0"/>
              <a:t>non-metals All </a:t>
            </a:r>
            <a:r>
              <a:rPr lang="en-US" sz="1760" dirty="0"/>
              <a:t>metals are electrical conductors. Many of </a:t>
            </a:r>
            <a:r>
              <a:rPr lang="en-US" sz="1760" dirty="0" smtClean="0"/>
              <a:t>the have </a:t>
            </a:r>
            <a:r>
              <a:rPr lang="en-US" sz="1760" dirty="0"/>
              <a:t>a high density and they are usually ductile and</a:t>
            </a:r>
          </a:p>
          <a:p>
            <a:pPr marL="534988">
              <a:tabLst>
                <a:tab pos="1069975" algn="l"/>
                <a:tab pos="1517650" algn="l"/>
              </a:tabLst>
            </a:pPr>
            <a:r>
              <a:rPr lang="en-US" sz="1760" dirty="0"/>
              <a:t>malleable. All these properties influence the way </a:t>
            </a:r>
            <a:r>
              <a:rPr lang="en-US" sz="1760" dirty="0" err="1" smtClean="0"/>
              <a:t>th</a:t>
            </a:r>
            <a:r>
              <a:rPr lang="en-US" sz="1760" dirty="0" smtClean="0"/>
              <a:t> metals </a:t>
            </a:r>
            <a:r>
              <a:rPr lang="en-US" sz="1760" dirty="0"/>
              <a:t>are used. Some metals are sonorous and </a:t>
            </a:r>
            <a:r>
              <a:rPr lang="en-US" sz="1760" dirty="0" smtClean="0"/>
              <a:t>this leads </a:t>
            </a:r>
            <a:r>
              <a:rPr lang="en-US" sz="1760" dirty="0"/>
              <a:t>to special uses for them.</a:t>
            </a:r>
          </a:p>
          <a:p>
            <a:pPr marL="896938" indent="-361950">
              <a:buFont typeface="+mj-lt"/>
              <a:buAutoNum type="alphaLcPeriod"/>
              <a:tabLst>
                <a:tab pos="1069975" algn="l"/>
                <a:tab pos="1517650" algn="l"/>
              </a:tabLst>
            </a:pPr>
            <a:r>
              <a:rPr lang="en-US" sz="1760" dirty="0" smtClean="0"/>
              <a:t>Explain </a:t>
            </a:r>
            <a:r>
              <a:rPr lang="en-US" sz="1760" dirty="0"/>
              <a:t>the underlined terms.</a:t>
            </a:r>
          </a:p>
          <a:p>
            <a:pPr marL="896938" indent="-361950">
              <a:buFont typeface="+mj-lt"/>
              <a:buAutoNum type="alphaLcPeriod"/>
              <a:tabLst>
                <a:tab pos="1069975" algn="l"/>
                <a:tab pos="1517650" algn="l"/>
              </a:tabLst>
            </a:pPr>
            <a:r>
              <a:rPr lang="en-US" sz="1760" dirty="0" smtClean="0"/>
              <a:t>Copper </a:t>
            </a:r>
            <a:r>
              <a:rPr lang="en-US" sz="1760" dirty="0"/>
              <a:t>is ductile. How is this property useful </a:t>
            </a:r>
            <a:r>
              <a:rPr lang="en-US" sz="1760" dirty="0" smtClean="0"/>
              <a:t>in everyday </a:t>
            </a:r>
            <a:r>
              <a:rPr lang="en-US" sz="1760" dirty="0"/>
              <a:t>life?</a:t>
            </a:r>
          </a:p>
          <a:p>
            <a:pPr marL="896938" indent="-361950">
              <a:buFont typeface="+mj-lt"/>
              <a:buAutoNum type="alphaLcPeriod"/>
              <a:tabLst>
                <a:tab pos="1069975" algn="l"/>
                <a:tab pos="1517650" algn="l"/>
              </a:tabLst>
            </a:pPr>
            <a:r>
              <a:rPr lang="en-US" sz="1760" dirty="0" err="1" smtClean="0"/>
              <a:t>Aluminium</a:t>
            </a:r>
            <a:r>
              <a:rPr lang="en-US" sz="1760" dirty="0" smtClean="0"/>
              <a:t> </a:t>
            </a:r>
            <a:r>
              <a:rPr lang="en-US" sz="1760" dirty="0"/>
              <a:t>is hammered and bent to make </a:t>
            </a:r>
            <a:r>
              <a:rPr lang="en-US" sz="1760" dirty="0" smtClean="0"/>
              <a:t>large structures </a:t>
            </a:r>
            <a:r>
              <a:rPr lang="en-US" sz="1760" dirty="0"/>
              <a:t>for use in ships and planes. </a:t>
            </a:r>
            <a:r>
              <a:rPr lang="en-US" sz="1760" dirty="0" smtClean="0"/>
              <a:t>What property </a:t>
            </a:r>
            <a:r>
              <a:rPr lang="en-US" sz="1760" dirty="0"/>
              <a:t>allows it to be shaped like this?</a:t>
            </a:r>
          </a:p>
          <a:p>
            <a:pPr marL="896938" indent="-361950">
              <a:buFont typeface="+mj-lt"/>
              <a:buAutoNum type="alphaLcPeriod"/>
              <a:tabLst>
                <a:tab pos="1069975" algn="l"/>
                <a:tab pos="1517650" algn="l"/>
              </a:tabLst>
            </a:pPr>
            <a:r>
              <a:rPr lang="en-US" sz="1760" dirty="0" smtClean="0"/>
              <a:t>Name </a:t>
            </a:r>
            <a:r>
              <a:rPr lang="en-US" sz="1760" dirty="0"/>
              <a:t>one metal that has a low density.</a:t>
            </a:r>
          </a:p>
          <a:p>
            <a:pPr marL="896938" indent="-361950">
              <a:buFont typeface="+mj-lt"/>
              <a:buAutoNum type="alphaLcPeriod"/>
              <a:tabLst>
                <a:tab pos="1069975" algn="l"/>
                <a:tab pos="1517650" algn="l"/>
              </a:tabLst>
            </a:pPr>
            <a:r>
              <a:rPr lang="en-US" sz="1760" dirty="0" smtClean="0"/>
              <a:t>Some </a:t>
            </a:r>
            <a:r>
              <a:rPr lang="en-US" sz="1760" dirty="0"/>
              <a:t>metals are cast into bells. What </a:t>
            </a:r>
            <a:r>
              <a:rPr lang="en-US" sz="1760" dirty="0" smtClean="0"/>
              <a:t>property must </a:t>
            </a:r>
            <a:r>
              <a:rPr lang="en-US" sz="1760" dirty="0"/>
              <a:t>the chosen metals have?</a:t>
            </a:r>
          </a:p>
          <a:p>
            <a:pPr marL="896938" indent="-361950">
              <a:buFont typeface="+mj-lt"/>
              <a:buAutoNum type="alphaLcPeriod"/>
              <a:tabLst>
                <a:tab pos="1069975" algn="l"/>
                <a:tab pos="1517650" algn="l"/>
              </a:tabLst>
            </a:pPr>
            <a:r>
              <a:rPr lang="en-US" sz="1760" dirty="0" smtClean="0"/>
              <a:t>Give </a:t>
            </a:r>
            <a:r>
              <a:rPr lang="en-US" sz="1760" dirty="0"/>
              <a:t>the missing word: Metals are </a:t>
            </a:r>
            <a:r>
              <a:rPr lang="en-US" sz="1760" dirty="0" smtClean="0"/>
              <a:t>good conductors </a:t>
            </a:r>
            <a:r>
              <a:rPr lang="en-US" sz="1760" dirty="0"/>
              <a:t>of </a:t>
            </a:r>
            <a:r>
              <a:rPr lang="en-US" sz="1760" dirty="0" smtClean="0"/>
              <a:t>_________ </a:t>
            </a:r>
            <a:r>
              <a:rPr lang="en-US" sz="1760" dirty="0"/>
              <a:t>and electricity.</a:t>
            </a:r>
          </a:p>
          <a:p>
            <a:pPr marL="896938" indent="-361950">
              <a:buFont typeface="+mj-lt"/>
              <a:buAutoNum type="alphaLcPeriod"/>
              <a:tabLst>
                <a:tab pos="1069975" algn="l"/>
                <a:tab pos="1517650" algn="l"/>
              </a:tabLst>
            </a:pPr>
            <a:r>
              <a:rPr lang="en-US" sz="1760" dirty="0" smtClean="0"/>
              <a:t>Choose </a:t>
            </a:r>
            <a:r>
              <a:rPr lang="en-US" sz="1760" dirty="0"/>
              <a:t>another physical property of metals, </a:t>
            </a:r>
            <a:r>
              <a:rPr lang="en-US" sz="1760" dirty="0" smtClean="0"/>
              <a:t>and give </a:t>
            </a:r>
            <a:r>
              <a:rPr lang="en-US" sz="1760" dirty="0"/>
              <a:t>two examples of how it is useful.</a:t>
            </a:r>
          </a:p>
          <a:p>
            <a:pPr marL="896938" indent="-361950">
              <a:buFont typeface="+mj-lt"/>
              <a:buAutoNum type="alphaLcPeriod"/>
              <a:tabLst>
                <a:tab pos="1069975" algn="l"/>
                <a:tab pos="1517650" algn="l"/>
              </a:tabLst>
            </a:pPr>
            <a:r>
              <a:rPr lang="en-US" sz="1760" dirty="0" smtClean="0"/>
              <a:t>Phosphorus </a:t>
            </a:r>
            <a:r>
              <a:rPr lang="en-US" sz="1760" dirty="0"/>
              <a:t>is a solid non-metal at </a:t>
            </a:r>
            <a:r>
              <a:rPr lang="en-US" sz="1760" dirty="0" smtClean="0"/>
              <a:t>room temperature. What </a:t>
            </a:r>
            <a:r>
              <a:rPr lang="en-US" sz="1760" dirty="0"/>
              <a:t>other physical </a:t>
            </a:r>
            <a:r>
              <a:rPr lang="en-US" sz="1760" dirty="0" smtClean="0"/>
              <a:t>properties would </a:t>
            </a:r>
            <a:r>
              <a:rPr lang="en-US" sz="1760" dirty="0"/>
              <a:t>you expect it to have?</a:t>
            </a:r>
          </a:p>
          <a:p>
            <a:pPr marL="896938" indent="-361950">
              <a:buFont typeface="+mj-lt"/>
              <a:buAutoNum type="alphaLcPeriod"/>
              <a:tabLst>
                <a:tab pos="1069975" algn="l"/>
                <a:tab pos="1517650" algn="l"/>
              </a:tabLst>
            </a:pPr>
            <a:r>
              <a:rPr lang="en-US" sz="1760" dirty="0" smtClean="0"/>
              <a:t>Explain </a:t>
            </a:r>
            <a:r>
              <a:rPr lang="en-US" sz="1760" dirty="0"/>
              <a:t>how the chemical properties of </a:t>
            </a:r>
            <a:r>
              <a:rPr lang="en-US" sz="1760" dirty="0" smtClean="0"/>
              <a:t>metals and </a:t>
            </a:r>
            <a:r>
              <a:rPr lang="en-US" sz="1760" dirty="0"/>
              <a:t>non-metals can be used to tell them apart.</a:t>
            </a:r>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45</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Action Button: Back or Previous 6">
            <a:hlinkClick r:id="" action="ppaction://hlinkshowjump?jump=lastslideviewed" highlightClick="1"/>
          </p:cNvPr>
          <p:cNvSpPr/>
          <p:nvPr/>
        </p:nvSpPr>
        <p:spPr>
          <a:xfrm>
            <a:off x="8552993" y="6309320"/>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95586402"/>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500" dirty="0" smtClean="0"/>
              <a:t>Chapter 3.1 </a:t>
            </a:r>
            <a:r>
              <a:rPr lang="en-GB" sz="3500" dirty="0"/>
              <a:t>– </a:t>
            </a:r>
            <a:r>
              <a:rPr lang="en-GB" sz="3500" dirty="0" smtClean="0"/>
              <a:t>Revision Book Questions</a:t>
            </a:r>
            <a:endParaRPr lang="en-GB" sz="3500" b="1" dirty="0" smtClean="0"/>
          </a:p>
        </p:txBody>
      </p:sp>
      <p:sp>
        <p:nvSpPr>
          <p:cNvPr id="34" name="Rectangle 33"/>
          <p:cNvSpPr/>
          <p:nvPr/>
        </p:nvSpPr>
        <p:spPr>
          <a:xfrm>
            <a:off x="179512" y="1124744"/>
            <a:ext cx="8712968" cy="5324535"/>
          </a:xfrm>
          <a:prstGeom prst="rect">
            <a:avLst/>
          </a:prstGeom>
          <a:solidFill>
            <a:srgbClr val="F5FC9A"/>
          </a:solidFill>
          <a:ln w="57150">
            <a:solidFill>
              <a:srgbClr val="002060"/>
            </a:solidFill>
          </a:ln>
        </p:spPr>
        <p:txBody>
          <a:bodyPr wrap="square">
            <a:spAutoFit/>
          </a:bodyPr>
          <a:lstStyle/>
          <a:p>
            <a:pPr marL="361950" indent="-361950">
              <a:buFont typeface="+mj-lt"/>
              <a:buAutoNum type="arabicPeriod"/>
              <a:tabLst>
                <a:tab pos="1069975" algn="l"/>
                <a:tab pos="1517650" algn="l"/>
                <a:tab pos="8523288" algn="r"/>
              </a:tabLst>
            </a:pPr>
            <a:r>
              <a:rPr lang="en-US" sz="2000" dirty="0" smtClean="0"/>
              <a:t>The </a:t>
            </a:r>
            <a:r>
              <a:rPr lang="en-US" sz="2000" dirty="0"/>
              <a:t>diagram shows part of the Periodic Table. Not all elements have been </a:t>
            </a:r>
            <a:r>
              <a:rPr lang="en-US" sz="2000" dirty="0" smtClean="0"/>
              <a:t>included.</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Answer </a:t>
            </a:r>
            <a:r>
              <a:rPr lang="en-US" sz="2000" dirty="0"/>
              <a:t>these questions using only the elements shown in the table.</a:t>
            </a:r>
          </a:p>
          <a:p>
            <a:pPr marL="723900" indent="-342900">
              <a:buFont typeface="+mj-lt"/>
              <a:buAutoNum type="alphaLcPeriod"/>
              <a:tabLst>
                <a:tab pos="1069975" algn="l"/>
                <a:tab pos="1517650" algn="l"/>
                <a:tab pos="8523288" algn="r"/>
              </a:tabLst>
            </a:pPr>
            <a:r>
              <a:rPr lang="en-US" sz="2000" dirty="0" smtClean="0"/>
              <a:t>Give </a:t>
            </a:r>
            <a:r>
              <a:rPr lang="en-US" sz="2000" dirty="0"/>
              <a:t>the name of one element in Group </a:t>
            </a:r>
            <a:r>
              <a:rPr lang="en-US" sz="2000" dirty="0" smtClean="0"/>
              <a:t>IV __________________	[</a:t>
            </a:r>
            <a:r>
              <a:rPr lang="en-US" sz="2000" dirty="0"/>
              <a:t>1]</a:t>
            </a:r>
          </a:p>
          <a:p>
            <a:pPr marL="723900" indent="-342900">
              <a:buFont typeface="+mj-lt"/>
              <a:buAutoNum type="alphaLcPeriod"/>
              <a:tabLst>
                <a:tab pos="1069975" algn="l"/>
                <a:tab pos="1517650" algn="l"/>
                <a:tab pos="8523288" algn="r"/>
              </a:tabLst>
            </a:pPr>
            <a:r>
              <a:rPr lang="en-US" sz="2000" dirty="0" smtClean="0"/>
              <a:t>Give </a:t>
            </a:r>
            <a:r>
              <a:rPr lang="en-US" sz="2000" dirty="0"/>
              <a:t>the name of an element in Period </a:t>
            </a:r>
            <a:r>
              <a:rPr lang="en-US" sz="2000" dirty="0" smtClean="0"/>
              <a:t>5 ____________________	 </a:t>
            </a:r>
            <a:r>
              <a:rPr lang="en-US" sz="2000" dirty="0"/>
              <a:t>[1]</a:t>
            </a:r>
          </a:p>
          <a:p>
            <a:pPr marL="723900" indent="-342900">
              <a:buFont typeface="+mj-lt"/>
              <a:buAutoNum type="alphaLcPeriod"/>
              <a:tabLst>
                <a:tab pos="1069975" algn="l"/>
                <a:tab pos="1517650" algn="l"/>
                <a:tab pos="8523288" algn="r"/>
              </a:tabLst>
            </a:pPr>
            <a:r>
              <a:rPr lang="en-US" sz="2000" dirty="0" smtClean="0"/>
              <a:t>Give </a:t>
            </a:r>
            <a:r>
              <a:rPr lang="en-US" sz="2000" dirty="0"/>
              <a:t>the name of a transition element</a:t>
            </a:r>
            <a:r>
              <a:rPr lang="en-US" sz="2000" dirty="0" smtClean="0"/>
              <a:t>. _____________________	 </a:t>
            </a:r>
            <a:r>
              <a:rPr lang="en-US" sz="2000" dirty="0"/>
              <a:t>[1]</a:t>
            </a:r>
          </a:p>
          <a:p>
            <a:pPr marL="723900" indent="-342900">
              <a:buFont typeface="+mj-lt"/>
              <a:buAutoNum type="alphaLcPeriod"/>
              <a:tabLst>
                <a:tab pos="1069975" algn="l"/>
                <a:tab pos="1517650" algn="l"/>
                <a:tab pos="8523288" algn="r"/>
              </a:tabLst>
            </a:pPr>
            <a:r>
              <a:rPr lang="en-US" sz="2000" dirty="0" smtClean="0"/>
              <a:t>Which </a:t>
            </a:r>
            <a:r>
              <a:rPr lang="en-US" sz="2000" dirty="0"/>
              <a:t>element is in Period 3 and Group II</a:t>
            </a:r>
            <a:r>
              <a:rPr lang="en-US" sz="2000" dirty="0" smtClean="0"/>
              <a:t>? __________________ 	[</a:t>
            </a:r>
            <a:r>
              <a:rPr lang="en-US" sz="2000" dirty="0"/>
              <a:t>1]</a:t>
            </a:r>
          </a:p>
          <a:p>
            <a:pPr marL="723900" indent="-342900">
              <a:buFont typeface="+mj-lt"/>
              <a:buAutoNum type="alphaLcPeriod"/>
              <a:tabLst>
                <a:tab pos="1069975" algn="l"/>
                <a:tab pos="1517650" algn="l"/>
                <a:tab pos="8523288" algn="r"/>
              </a:tabLst>
            </a:pPr>
            <a:r>
              <a:rPr lang="en-US" sz="2000" dirty="0" smtClean="0"/>
              <a:t>On </a:t>
            </a:r>
            <a:r>
              <a:rPr lang="en-US" sz="2000" dirty="0"/>
              <a:t>the Periodic Table above, shade in the boxes of the non-metallic elements. </a:t>
            </a:r>
            <a:r>
              <a:rPr lang="en-US" sz="2000" dirty="0" smtClean="0"/>
              <a:t>____________________________________________	[</a:t>
            </a:r>
            <a:r>
              <a:rPr lang="en-US" sz="2000" dirty="0"/>
              <a:t>2]</a:t>
            </a:r>
          </a:p>
          <a:p>
            <a:pPr marL="723900" indent="-342900">
              <a:buFont typeface="+mj-lt"/>
              <a:buAutoNum type="alphaLcPeriod"/>
              <a:tabLst>
                <a:tab pos="1069975" algn="l"/>
                <a:tab pos="1517650" algn="l"/>
                <a:tab pos="8523288" algn="r"/>
              </a:tabLst>
            </a:pPr>
            <a:r>
              <a:rPr lang="en-US" sz="2000" dirty="0" smtClean="0"/>
              <a:t>Which </a:t>
            </a:r>
            <a:r>
              <a:rPr lang="en-US" sz="2000" dirty="0"/>
              <a:t>two groups of elements are not </a:t>
            </a:r>
            <a:r>
              <a:rPr lang="en-US" sz="2000" dirty="0" smtClean="0"/>
              <a:t>shown? ________________ and ____________________ 	[2</a:t>
            </a:r>
            <a:r>
              <a:rPr lang="en-US" sz="2000" dirty="0"/>
              <a:t>]</a:t>
            </a:r>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11</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Action Button: Back or Previous 6">
            <a:hlinkClick r:id="" action="ppaction://hlinkshowjump?jump=lastslideviewed" highlightClick="1"/>
          </p:cNvPr>
          <p:cNvSpPr/>
          <p:nvPr/>
        </p:nvSpPr>
        <p:spPr>
          <a:xfrm>
            <a:off x="8460432" y="1524272"/>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5536" y="1916832"/>
            <a:ext cx="8316917" cy="1584176"/>
          </a:xfrm>
          <a:prstGeom prst="rect">
            <a:avLst/>
          </a:prstGeom>
        </p:spPr>
      </p:pic>
    </p:spTree>
    <p:extLst>
      <p:ext uri="{BB962C8B-B14F-4D97-AF65-F5344CB8AC3E}">
        <p14:creationId xmlns:p14="http://schemas.microsoft.com/office/powerpoint/2010/main" val="3804487034"/>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 – Grade Descriptors – Grade C</a:t>
            </a:r>
            <a:endParaRPr lang="en-GB" b="1" dirty="0" smtClean="0"/>
          </a:p>
        </p:txBody>
      </p:sp>
      <p:sp>
        <p:nvSpPr>
          <p:cNvPr id="34" name="Rectangle 33"/>
          <p:cNvSpPr/>
          <p:nvPr/>
        </p:nvSpPr>
        <p:spPr>
          <a:xfrm>
            <a:off x="323527" y="1124744"/>
            <a:ext cx="8424935" cy="5770811"/>
          </a:xfrm>
          <a:prstGeom prst="rect">
            <a:avLst/>
          </a:prstGeom>
        </p:spPr>
        <p:txBody>
          <a:bodyPr wrap="square">
            <a:spAutoFit/>
          </a:bodyPr>
          <a:lstStyle/>
          <a:p>
            <a:pPr>
              <a:buClr>
                <a:srgbClr val="0070C0"/>
              </a:buClr>
            </a:pPr>
            <a:r>
              <a:rPr lang="en-US" sz="2000" dirty="0"/>
              <a:t>To achieve a </a:t>
            </a:r>
            <a:r>
              <a:rPr lang="en-US" sz="2000" b="1" dirty="0"/>
              <a:t>Grade C</a:t>
            </a:r>
            <a:r>
              <a:rPr lang="en-US" sz="2000" dirty="0"/>
              <a:t>, a candidate will be able to:</a:t>
            </a:r>
          </a:p>
          <a:p>
            <a:pPr marL="342900" indent="-342900">
              <a:buClr>
                <a:srgbClr val="0070C0"/>
              </a:buClr>
              <a:buFont typeface="Arial" panose="020B0604020202020204" pitchFamily="34" charset="0"/>
              <a:buChar char="•"/>
            </a:pPr>
            <a:r>
              <a:rPr lang="en-US" sz="2000" dirty="0"/>
              <a:t>recall and communicate secure knowledge and understanding of scientific phenomena, facts, </a:t>
            </a:r>
            <a:r>
              <a:rPr lang="en-US" sz="2000" dirty="0" smtClean="0"/>
              <a:t>laws, definitions</a:t>
            </a:r>
            <a:r>
              <a:rPr lang="en-US" sz="2000" dirty="0"/>
              <a:t>, concepts and theories</a:t>
            </a:r>
          </a:p>
          <a:p>
            <a:pPr marL="342900" indent="-342900">
              <a:buClr>
                <a:srgbClr val="0070C0"/>
              </a:buClr>
              <a:buFont typeface="Arial" panose="020B0604020202020204" pitchFamily="34" charset="0"/>
              <a:buChar char="•"/>
            </a:pPr>
            <a:r>
              <a:rPr lang="en-US" sz="2000" dirty="0" smtClean="0"/>
              <a:t>apply </a:t>
            </a:r>
            <a:r>
              <a:rPr lang="en-US" sz="2000" dirty="0"/>
              <a:t>scientific concepts and theories to present simple explanations of familiar and some </a:t>
            </a:r>
            <a:r>
              <a:rPr lang="en-US" sz="2000" dirty="0" smtClean="0"/>
              <a:t>unfamiliar phenomena</a:t>
            </a:r>
            <a:r>
              <a:rPr lang="en-US" sz="2000" dirty="0"/>
              <a:t>, to solve straightforward problems involving several stages, and to make </a:t>
            </a:r>
            <a:r>
              <a:rPr lang="en-US" sz="2000" dirty="0" smtClean="0"/>
              <a:t>detailed predictions </a:t>
            </a:r>
            <a:r>
              <a:rPr lang="en-US" sz="2000" dirty="0"/>
              <a:t>and simple hypotheses</a:t>
            </a:r>
          </a:p>
          <a:p>
            <a:pPr marL="342900" indent="-342900">
              <a:buClr>
                <a:srgbClr val="0070C0"/>
              </a:buClr>
              <a:buFont typeface="Arial" panose="020B0604020202020204" pitchFamily="34" charset="0"/>
              <a:buChar char="•"/>
            </a:pPr>
            <a:r>
              <a:rPr lang="en-US" sz="2000" dirty="0" smtClean="0"/>
              <a:t>communicate </a:t>
            </a:r>
            <a:r>
              <a:rPr lang="en-US" sz="2000" dirty="0"/>
              <a:t>and present scientific ideas, observations and data using a wide range of </a:t>
            </a:r>
            <a:r>
              <a:rPr lang="en-US" sz="2000" dirty="0" smtClean="0"/>
              <a:t>scientific terminology </a:t>
            </a:r>
            <a:r>
              <a:rPr lang="en-US" sz="2000" dirty="0"/>
              <a:t>and conventions</a:t>
            </a:r>
          </a:p>
          <a:p>
            <a:pPr marL="342900" indent="-342900">
              <a:buClr>
                <a:srgbClr val="0070C0"/>
              </a:buClr>
              <a:buFont typeface="Arial" panose="020B0604020202020204" pitchFamily="34" charset="0"/>
              <a:buChar char="•"/>
            </a:pPr>
            <a:r>
              <a:rPr lang="en-US" sz="2000" dirty="0" smtClean="0"/>
              <a:t>select </a:t>
            </a:r>
            <a:r>
              <a:rPr lang="en-US" sz="2000" dirty="0"/>
              <a:t>and process information from a given source, and use it to draw simple conclusions and state </a:t>
            </a:r>
            <a:r>
              <a:rPr lang="en-US" sz="2000" dirty="0" smtClean="0"/>
              <a:t>the scientific</a:t>
            </a:r>
            <a:r>
              <a:rPr lang="en-US" sz="2000" dirty="0"/>
              <a:t>, technological, social, economic or environmental implications</a:t>
            </a:r>
          </a:p>
          <a:p>
            <a:pPr marL="342900" indent="-342900">
              <a:buClr>
                <a:srgbClr val="0070C0"/>
              </a:buClr>
              <a:buFont typeface="Arial" panose="020B0604020202020204" pitchFamily="34" charset="0"/>
              <a:buChar char="•"/>
            </a:pPr>
            <a:r>
              <a:rPr lang="en-US" sz="2000" dirty="0" smtClean="0"/>
              <a:t>solve </a:t>
            </a:r>
            <a:r>
              <a:rPr lang="en-US" sz="2000" dirty="0"/>
              <a:t>problems involving more than one step, but with a limited range of variables or using familiar methods</a:t>
            </a:r>
          </a:p>
          <a:p>
            <a:pPr marL="342900" indent="-342900">
              <a:buClr>
                <a:srgbClr val="0070C0"/>
              </a:buClr>
              <a:buFont typeface="Arial" panose="020B0604020202020204" pitchFamily="34" charset="0"/>
              <a:buChar char="•"/>
            </a:pPr>
            <a:r>
              <a:rPr lang="en-US" sz="2000" dirty="0" smtClean="0"/>
              <a:t>analyse </a:t>
            </a:r>
            <a:r>
              <a:rPr lang="en-US" sz="2000" dirty="0"/>
              <a:t>data to identify a pattern or trend, and select appropriate data to justify a conclusion</a:t>
            </a:r>
          </a:p>
          <a:p>
            <a:pPr marL="342900" indent="-342900">
              <a:buClr>
                <a:srgbClr val="0070C0"/>
              </a:buClr>
              <a:buFont typeface="Arial" panose="020B0604020202020204" pitchFamily="34" charset="0"/>
              <a:buChar char="•"/>
            </a:pPr>
            <a:r>
              <a:rPr lang="en-US" sz="2000" dirty="0" smtClean="0"/>
              <a:t>select</a:t>
            </a:r>
            <a:r>
              <a:rPr lang="en-US" sz="2000" dirty="0"/>
              <a:t>, describe and evaluate techniques for a range of scientific operations and laboratory procedures.</a:t>
            </a:r>
          </a:p>
        </p:txBody>
      </p:sp>
    </p:spTree>
    <p:extLst>
      <p:ext uri="{BB962C8B-B14F-4D97-AF65-F5344CB8AC3E}">
        <p14:creationId xmlns:p14="http://schemas.microsoft.com/office/powerpoint/2010/main" val="3694462258"/>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500" dirty="0" smtClean="0"/>
              <a:t>Chapter 3.1 </a:t>
            </a:r>
            <a:r>
              <a:rPr lang="en-GB" sz="3500" dirty="0"/>
              <a:t>– </a:t>
            </a:r>
            <a:r>
              <a:rPr lang="en-GB" sz="3500" dirty="0" smtClean="0"/>
              <a:t>Revision Book Questions</a:t>
            </a:r>
            <a:endParaRPr lang="en-GB" sz="3500" b="1" dirty="0" smtClean="0"/>
          </a:p>
        </p:txBody>
      </p:sp>
      <p:sp>
        <p:nvSpPr>
          <p:cNvPr id="34" name="Rectangle 33"/>
          <p:cNvSpPr/>
          <p:nvPr/>
        </p:nvSpPr>
        <p:spPr>
          <a:xfrm>
            <a:off x="179512" y="1124744"/>
            <a:ext cx="8712968" cy="5493812"/>
          </a:xfrm>
          <a:prstGeom prst="rect">
            <a:avLst/>
          </a:prstGeom>
          <a:solidFill>
            <a:srgbClr val="F5FC9A"/>
          </a:solidFill>
          <a:ln w="57150">
            <a:solidFill>
              <a:srgbClr val="002060"/>
            </a:solidFill>
          </a:ln>
        </p:spPr>
        <p:txBody>
          <a:bodyPr wrap="square">
            <a:spAutoFit/>
          </a:bodyPr>
          <a:lstStyle/>
          <a:p>
            <a:pPr marL="457200" indent="-457200">
              <a:buFont typeface="+mj-lt"/>
              <a:buAutoNum type="arabicPeriod" startAt="2"/>
              <a:tabLst>
                <a:tab pos="1069975" algn="l"/>
                <a:tab pos="1517650" algn="l"/>
                <a:tab pos="8523288" algn="r"/>
              </a:tabLst>
            </a:pPr>
            <a:r>
              <a:rPr lang="en-US" sz="1900" dirty="0" smtClean="0"/>
              <a:t>In </a:t>
            </a:r>
            <a:r>
              <a:rPr lang="en-US" sz="1900" dirty="0"/>
              <a:t>the year 1909, scientists fired positively charged particles (alpha particles, He</a:t>
            </a:r>
            <a:r>
              <a:rPr lang="en-US" sz="1900" baseline="30000" dirty="0"/>
              <a:t>2+</a:t>
            </a:r>
            <a:r>
              <a:rPr lang="en-US" sz="1900" dirty="0"/>
              <a:t>) at thin metal foil. The results are shown below</a:t>
            </a:r>
            <a:r>
              <a:rPr lang="en-US" sz="1900" dirty="0" smtClean="0"/>
              <a:t>.</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400" dirty="0" smtClean="0"/>
              <a:t/>
            </a:r>
            <a:br>
              <a:rPr lang="en-US" sz="1400" dirty="0" smtClean="0"/>
            </a:br>
            <a:endParaRPr lang="en-US" sz="1400" dirty="0" smtClean="0"/>
          </a:p>
          <a:p>
            <a:pPr marL="896938" indent="-457200">
              <a:buFont typeface="+mj-lt"/>
              <a:buAutoNum type="alphaLcPeriod"/>
              <a:tabLst>
                <a:tab pos="1069975" algn="l"/>
                <a:tab pos="1517650" algn="l"/>
                <a:tab pos="8523288" algn="r"/>
              </a:tabLst>
            </a:pPr>
            <a:r>
              <a:rPr lang="en-US" sz="1900" dirty="0" smtClean="0"/>
              <a:t>How </a:t>
            </a:r>
            <a:r>
              <a:rPr lang="en-US" sz="1900" dirty="0"/>
              <a:t>does this experiment show that most of the atom is empty space</a:t>
            </a:r>
            <a:r>
              <a:rPr lang="en-US" sz="1900" dirty="0" smtClean="0"/>
              <a:t>?</a:t>
            </a:r>
            <a:r>
              <a:rPr lang="en-US" sz="1900" dirty="0"/>
              <a:t> </a:t>
            </a:r>
            <a:r>
              <a:rPr lang="en-US" sz="1900" dirty="0" smtClean="0"/>
              <a:t>______________________________________________________	[</a:t>
            </a:r>
            <a:r>
              <a:rPr lang="en-US" sz="1900" dirty="0"/>
              <a:t>1]</a:t>
            </a:r>
          </a:p>
          <a:p>
            <a:pPr marL="896938" indent="-457200">
              <a:buFont typeface="+mj-lt"/>
              <a:buAutoNum type="alphaLcPeriod"/>
              <a:tabLst>
                <a:tab pos="1069975" algn="l"/>
                <a:tab pos="1517650" algn="l"/>
                <a:tab pos="8523288" algn="r"/>
              </a:tabLst>
            </a:pPr>
            <a:r>
              <a:rPr lang="en-US" sz="1900" dirty="0" smtClean="0"/>
              <a:t>How </a:t>
            </a:r>
            <a:r>
              <a:rPr lang="en-US" sz="1900" dirty="0"/>
              <a:t>does this experiment show that the nucleus is very small</a:t>
            </a:r>
            <a:r>
              <a:rPr lang="en-US" sz="1900" dirty="0" smtClean="0"/>
              <a:t>? ____	[1</a:t>
            </a:r>
            <a:r>
              <a:rPr lang="en-US" sz="1900" dirty="0"/>
              <a:t>]</a:t>
            </a:r>
          </a:p>
          <a:p>
            <a:pPr marL="896938" indent="-457200">
              <a:buFont typeface="+mj-lt"/>
              <a:buAutoNum type="alphaLcPeriod"/>
              <a:tabLst>
                <a:tab pos="1069975" algn="l"/>
                <a:tab pos="1517650" algn="l"/>
                <a:tab pos="8523288" algn="r"/>
              </a:tabLst>
            </a:pPr>
            <a:r>
              <a:rPr lang="en-US" sz="1900" dirty="0" smtClean="0"/>
              <a:t>Explain </a:t>
            </a:r>
            <a:r>
              <a:rPr lang="en-US" sz="1900" dirty="0"/>
              <a:t>how this experiment shows that the nucleus has positive charges in it</a:t>
            </a:r>
            <a:r>
              <a:rPr lang="en-US" sz="1900" dirty="0" smtClean="0"/>
              <a:t>. ___________________________________________	[</a:t>
            </a:r>
            <a:r>
              <a:rPr lang="en-US" sz="1900" dirty="0"/>
              <a:t>2]</a:t>
            </a:r>
          </a:p>
          <a:p>
            <a:pPr marL="457200" indent="-457200">
              <a:buFont typeface="+mj-lt"/>
              <a:buAutoNum type="arabicPeriod" startAt="3"/>
              <a:tabLst>
                <a:tab pos="1069975" algn="l"/>
                <a:tab pos="1517650" algn="l"/>
                <a:tab pos="8523288" algn="r"/>
              </a:tabLst>
            </a:pPr>
            <a:r>
              <a:rPr lang="en-US" sz="1900" dirty="0" smtClean="0"/>
              <a:t>John </a:t>
            </a:r>
            <a:r>
              <a:rPr lang="en-US" sz="1900" dirty="0"/>
              <a:t>Newlands was one of the first scientists to try to order elements. Use books or the internet to find out about his 'Law of Octaves</a:t>
            </a:r>
            <a:r>
              <a:rPr lang="en-US" sz="1900" dirty="0" smtClean="0"/>
              <a:t>'.</a:t>
            </a:r>
            <a:br>
              <a:rPr lang="en-US" sz="1900" dirty="0" smtClean="0"/>
            </a:br>
            <a:r>
              <a:rPr lang="en-US" sz="1900" dirty="0" smtClean="0"/>
              <a:t>How </a:t>
            </a:r>
            <a:r>
              <a:rPr lang="en-US" sz="1900" dirty="0"/>
              <a:t>does the table of elements drawn up by John Newlands differ from the modern Periodic Table? </a:t>
            </a:r>
            <a:r>
              <a:rPr lang="en-US" sz="1900" dirty="0" smtClean="0"/>
              <a:t>	[</a:t>
            </a:r>
            <a:r>
              <a:rPr lang="en-US" sz="1900" dirty="0"/>
              <a:t>5]</a:t>
            </a:r>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11</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Action Button: Back or Previous 6">
            <a:hlinkClick r:id="" action="ppaction://hlinkshowjump?jump=lastslideviewed" highlightClick="1"/>
          </p:cNvPr>
          <p:cNvSpPr/>
          <p:nvPr/>
        </p:nvSpPr>
        <p:spPr>
          <a:xfrm>
            <a:off x="8460432" y="1524272"/>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43608" y="1844823"/>
            <a:ext cx="7056784" cy="2016225"/>
          </a:xfrm>
          <a:prstGeom prst="rect">
            <a:avLst/>
          </a:prstGeom>
        </p:spPr>
      </p:pic>
    </p:spTree>
    <p:extLst>
      <p:ext uri="{BB962C8B-B14F-4D97-AF65-F5344CB8AC3E}">
        <p14:creationId xmlns:p14="http://schemas.microsoft.com/office/powerpoint/2010/main" val="3593433"/>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500" dirty="0" smtClean="0"/>
              <a:t>Chapter 3.2 </a:t>
            </a:r>
            <a:r>
              <a:rPr lang="en-GB" sz="3500" dirty="0"/>
              <a:t>– </a:t>
            </a:r>
            <a:r>
              <a:rPr lang="en-GB" sz="3500" dirty="0" smtClean="0"/>
              <a:t>Revision Book Questions</a:t>
            </a:r>
            <a:endParaRPr lang="en-GB" sz="3500" b="1" dirty="0" smtClean="0"/>
          </a:p>
        </p:txBody>
      </p:sp>
      <p:sp>
        <p:nvSpPr>
          <p:cNvPr id="34" name="Rectangle 33"/>
          <p:cNvSpPr/>
          <p:nvPr/>
        </p:nvSpPr>
        <p:spPr>
          <a:xfrm>
            <a:off x="179512" y="1124744"/>
            <a:ext cx="8712968" cy="5586145"/>
          </a:xfrm>
          <a:prstGeom prst="rect">
            <a:avLst/>
          </a:prstGeom>
          <a:solidFill>
            <a:srgbClr val="F5FC9A"/>
          </a:solidFill>
          <a:ln w="57150">
            <a:solidFill>
              <a:srgbClr val="002060"/>
            </a:solidFill>
          </a:ln>
        </p:spPr>
        <p:txBody>
          <a:bodyPr wrap="square">
            <a:spAutoFit/>
          </a:bodyPr>
          <a:lstStyle/>
          <a:p>
            <a:pPr marL="457200" indent="-457200">
              <a:buFont typeface="+mj-lt"/>
              <a:buAutoNum type="arabicPeriod"/>
              <a:tabLst>
                <a:tab pos="1069975" algn="l"/>
                <a:tab pos="1517650" algn="l"/>
                <a:tab pos="8523288" algn="r"/>
              </a:tabLst>
            </a:pPr>
            <a:r>
              <a:rPr lang="en-US" sz="1900" dirty="0" smtClean="0"/>
              <a:t>In </a:t>
            </a:r>
            <a:r>
              <a:rPr lang="en-US" sz="1900" dirty="0"/>
              <a:t>1906, J.J. Thomson suggested the model of the atom shown </a:t>
            </a:r>
            <a:r>
              <a:rPr lang="en-US" sz="1900" dirty="0" smtClean="0"/>
              <a:t>below.</a:t>
            </a:r>
            <a:br>
              <a:rPr lang="en-US" sz="1900" dirty="0" smtClean="0"/>
            </a:br>
            <a:r>
              <a:rPr lang="en-US" sz="1900" dirty="0" smtClean="0"/>
              <a:t> How </a:t>
            </a:r>
            <a:r>
              <a:rPr lang="en-US" sz="1900" dirty="0"/>
              <a:t>does this model of the atom differ from the simple model of the atom we use today</a:t>
            </a:r>
            <a:r>
              <a:rPr lang="en-US" sz="1900" dirty="0" smtClean="0"/>
              <a:t>?</a:t>
            </a:r>
            <a:br>
              <a:rPr lang="en-US" sz="1900" dirty="0" smtClean="0"/>
            </a:br>
            <a:r>
              <a:rPr lang="en-US" sz="1900" dirty="0" smtClean="0"/>
              <a:t/>
            </a:r>
            <a:br>
              <a:rPr lang="en-US" sz="1900" dirty="0" smtClean="0"/>
            </a:br>
            <a:r>
              <a:rPr lang="en-US" sz="1900" dirty="0" smtClean="0"/>
              <a:t/>
            </a:r>
            <a:br>
              <a:rPr lang="en-US" sz="1900" dirty="0" smtClean="0"/>
            </a:br>
            <a:r>
              <a:rPr lang="en-US" sz="2400" dirty="0" smtClean="0"/>
              <a:t/>
            </a:r>
            <a:br>
              <a:rPr lang="en-US" sz="2400" dirty="0" smtClean="0"/>
            </a:br>
            <a:r>
              <a:rPr lang="en-US" sz="2400" dirty="0" smtClean="0"/>
              <a:t/>
            </a:r>
            <a:br>
              <a:rPr lang="en-US" sz="2400" dirty="0" smtClean="0"/>
            </a:br>
            <a:endParaRPr lang="en-US" sz="1900" dirty="0"/>
          </a:p>
          <a:p>
            <a:pPr marL="457200" indent="-457200">
              <a:buFont typeface="+mj-lt"/>
              <a:buAutoNum type="arabicPeriod"/>
              <a:tabLst>
                <a:tab pos="1069975" algn="l"/>
                <a:tab pos="1517650" algn="l"/>
                <a:tab pos="8523288" algn="r"/>
              </a:tabLst>
            </a:pPr>
            <a:r>
              <a:rPr lang="en-US" sz="1900" dirty="0" smtClean="0"/>
              <a:t>Complete </a:t>
            </a:r>
            <a:r>
              <a:rPr lang="en-US" sz="1900" dirty="0"/>
              <a:t>these sentences about single atoms.</a:t>
            </a:r>
          </a:p>
          <a:p>
            <a:pPr marL="811213" indent="-361950">
              <a:buFont typeface="+mj-lt"/>
              <a:buAutoNum type="alphaLcPeriod"/>
              <a:tabLst>
                <a:tab pos="1069975" algn="l"/>
                <a:tab pos="1517650" algn="l"/>
                <a:tab pos="8523288" algn="r"/>
              </a:tabLst>
            </a:pPr>
            <a:r>
              <a:rPr lang="en-US" sz="1900" dirty="0" smtClean="0"/>
              <a:t>Atomic </a:t>
            </a:r>
            <a:r>
              <a:rPr lang="en-US" sz="1900" dirty="0"/>
              <a:t>number is the number </a:t>
            </a:r>
            <a:r>
              <a:rPr lang="en-US" sz="1900" dirty="0" smtClean="0"/>
              <a:t>of ____________________________ 	[</a:t>
            </a:r>
            <a:r>
              <a:rPr lang="en-US" sz="1900" dirty="0"/>
              <a:t>1]</a:t>
            </a:r>
          </a:p>
          <a:p>
            <a:pPr marL="811213" indent="-361950">
              <a:buFont typeface="+mj-lt"/>
              <a:buAutoNum type="alphaLcPeriod"/>
              <a:tabLst>
                <a:tab pos="1069975" algn="l"/>
                <a:tab pos="1517650" algn="l"/>
                <a:tab pos="8523288" algn="r"/>
              </a:tabLst>
            </a:pPr>
            <a:r>
              <a:rPr lang="en-US" sz="1900" dirty="0" smtClean="0"/>
              <a:t>Nucleon </a:t>
            </a:r>
            <a:r>
              <a:rPr lang="en-US" sz="1900" dirty="0"/>
              <a:t>number is the number </a:t>
            </a:r>
            <a:r>
              <a:rPr lang="en-US" sz="1900" dirty="0" smtClean="0"/>
              <a:t>of ___________________________	[</a:t>
            </a:r>
            <a:r>
              <a:rPr lang="en-US" sz="1900" dirty="0"/>
              <a:t>1]</a:t>
            </a:r>
          </a:p>
          <a:p>
            <a:pPr marL="811213" indent="-361950">
              <a:buFont typeface="+mj-lt"/>
              <a:buAutoNum type="alphaLcPeriod"/>
              <a:tabLst>
                <a:tab pos="1069975" algn="l"/>
                <a:tab pos="1517650" algn="l"/>
                <a:tab pos="8523288" algn="r"/>
              </a:tabLst>
            </a:pPr>
            <a:r>
              <a:rPr lang="en-US" sz="1900" dirty="0" smtClean="0"/>
              <a:t>Another </a:t>
            </a:r>
            <a:r>
              <a:rPr lang="en-US" sz="1900" dirty="0"/>
              <a:t>name for nucleon number </a:t>
            </a:r>
            <a:r>
              <a:rPr lang="en-US" sz="1900" dirty="0" smtClean="0"/>
              <a:t>is ________________________ 	[1]</a:t>
            </a:r>
            <a:endParaRPr lang="en-GB" sz="2000" dirty="0"/>
          </a:p>
          <a:p>
            <a:pPr marL="457200" indent="-457200">
              <a:buFont typeface="+mj-lt"/>
              <a:buAutoNum type="arabicPeriod" startAt="3"/>
            </a:pPr>
            <a:r>
              <a:rPr lang="en-US" sz="2000" dirty="0" smtClean="0"/>
              <a:t>Complete </a:t>
            </a:r>
            <a:r>
              <a:rPr lang="en-US" sz="2000" dirty="0"/>
              <a:t>this table about subatomic particles</a:t>
            </a:r>
            <a:r>
              <a:rPr lang="en-US" sz="2000" dirty="0" smtClean="0"/>
              <a:t>.			[4]</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1900" dirty="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12</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Action Button: Back or Previous 6">
            <a:hlinkClick r:id="" action="ppaction://hlinkshowjump?jump=lastslideviewed" highlightClick="1"/>
          </p:cNvPr>
          <p:cNvSpPr/>
          <p:nvPr/>
        </p:nvSpPr>
        <p:spPr>
          <a:xfrm>
            <a:off x="8440048" y="3284984"/>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528081" y="1772816"/>
            <a:ext cx="5262123" cy="1800200"/>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130862939"/>
              </p:ext>
            </p:extLst>
          </p:nvPr>
        </p:nvGraphicFramePr>
        <p:xfrm>
          <a:off x="467544" y="5195272"/>
          <a:ext cx="8136903" cy="1402080"/>
        </p:xfrm>
        <a:graphic>
          <a:graphicData uri="http://schemas.openxmlformats.org/drawingml/2006/table">
            <a:tbl>
              <a:tblPr firstRow="1" bandRow="1">
                <a:tableStyleId>{5C22544A-7EE6-4342-B048-85BDC9FD1C3A}</a:tableStyleId>
              </a:tblPr>
              <a:tblGrid>
                <a:gridCol w="2712301"/>
                <a:gridCol w="2712301"/>
                <a:gridCol w="2712301"/>
              </a:tblGrid>
              <a:tr h="326271">
                <a:tc>
                  <a:txBody>
                    <a:bodyPr/>
                    <a:lstStyle/>
                    <a:p>
                      <a:pPr algn="ctr"/>
                      <a:r>
                        <a:rPr lang="en-GB" sz="1700" dirty="0" smtClean="0">
                          <a:latin typeface="Arial" panose="020B0604020202020204" pitchFamily="34" charset="0"/>
                          <a:cs typeface="Arial" panose="020B0604020202020204" pitchFamily="34" charset="0"/>
                        </a:rPr>
                        <a:t>Subatomic particle</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Relative mass</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Relative charge</a:t>
                      </a:r>
                      <a:endParaRPr lang="en-GB" sz="1700" dirty="0">
                        <a:latin typeface="Arial" panose="020B0604020202020204" pitchFamily="34" charset="0"/>
                        <a:cs typeface="Arial" panose="020B0604020202020204" pitchFamily="34" charset="0"/>
                      </a:endParaRPr>
                    </a:p>
                  </a:txBody>
                  <a:tcPr/>
                </a:tc>
              </a:tr>
              <a:tr h="326271">
                <a:tc>
                  <a:txBody>
                    <a:bodyPr/>
                    <a:lstStyle/>
                    <a:p>
                      <a:pPr algn="ctr"/>
                      <a:r>
                        <a:rPr lang="en-GB" sz="1700" dirty="0" smtClean="0">
                          <a:latin typeface="Arial" panose="020B0604020202020204" pitchFamily="34" charset="0"/>
                          <a:cs typeface="Arial" panose="020B0604020202020204" pitchFamily="34" charset="0"/>
                        </a:rPr>
                        <a:t>Electron</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0.00054</a:t>
                      </a: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r>
              <a:tr h="321801">
                <a:tc>
                  <a:txBody>
                    <a:bodyPr/>
                    <a:lstStyle/>
                    <a:p>
                      <a:pPr algn="ct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1</a:t>
                      </a: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r>
              <a:tr h="321801">
                <a:tc>
                  <a:txBody>
                    <a:bodyPr/>
                    <a:lstStyle/>
                    <a:p>
                      <a:pPr algn="ctr"/>
                      <a:r>
                        <a:rPr lang="en-GB" sz="1700" dirty="0" smtClean="0">
                          <a:latin typeface="Arial" panose="020B0604020202020204" pitchFamily="34" charset="0"/>
                          <a:cs typeface="Arial" panose="020B0604020202020204" pitchFamily="34" charset="0"/>
                        </a:rPr>
                        <a:t>Proton</a:t>
                      </a:r>
                      <a:endParaRPr lang="en-GB" sz="1700" dirty="0">
                        <a:latin typeface="Arial" panose="020B0604020202020204" pitchFamily="34" charset="0"/>
                        <a:cs typeface="Arial" panose="020B0604020202020204" pitchFamily="34" charset="0"/>
                      </a:endParaRPr>
                    </a:p>
                  </a:txBody>
                  <a:tcPr/>
                </a:tc>
                <a:tc>
                  <a:txBody>
                    <a:bodyPr/>
                    <a:lstStyle/>
                    <a:p>
                      <a:pPr algn="ct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1+</a:t>
                      </a:r>
                      <a:endParaRPr lang="en-GB" sz="17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572683898"/>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500" dirty="0" smtClean="0"/>
              <a:t>Chapter 3.2 </a:t>
            </a:r>
            <a:r>
              <a:rPr lang="en-GB" sz="3500" dirty="0"/>
              <a:t>– </a:t>
            </a:r>
            <a:r>
              <a:rPr lang="en-GB" sz="3500" dirty="0" smtClean="0"/>
              <a:t>Revision Book Questions</a:t>
            </a:r>
            <a:endParaRPr lang="en-GB" sz="3500" b="1" dirty="0" smtClean="0"/>
          </a:p>
        </p:txBody>
      </p:sp>
      <p:sp>
        <p:nvSpPr>
          <p:cNvPr id="34" name="Rectangle 33"/>
          <p:cNvSpPr/>
          <p:nvPr/>
        </p:nvSpPr>
        <p:spPr>
          <a:xfrm>
            <a:off x="179512" y="1124744"/>
            <a:ext cx="8712968" cy="5493812"/>
          </a:xfrm>
          <a:prstGeom prst="rect">
            <a:avLst/>
          </a:prstGeom>
          <a:solidFill>
            <a:srgbClr val="F5FC9A"/>
          </a:solidFill>
          <a:ln w="57150">
            <a:solidFill>
              <a:srgbClr val="002060"/>
            </a:solidFill>
          </a:ln>
        </p:spPr>
        <p:txBody>
          <a:bodyPr wrap="square">
            <a:spAutoFit/>
          </a:bodyPr>
          <a:lstStyle/>
          <a:p>
            <a:pPr marL="457200" indent="-457200">
              <a:buFont typeface="+mj-lt"/>
              <a:buAutoNum type="arabicPeriod" startAt="4"/>
              <a:tabLst>
                <a:tab pos="1069975" algn="l"/>
                <a:tab pos="1517650" algn="l"/>
                <a:tab pos="8523288" algn="r"/>
              </a:tabLst>
            </a:pPr>
            <a:r>
              <a:rPr lang="en-US" sz="1900" dirty="0" smtClean="0"/>
              <a:t>The </a:t>
            </a:r>
            <a:r>
              <a:rPr lang="en-US" sz="1900" dirty="0"/>
              <a:t>symbol of a particular carbon atom is written as ’|</a:t>
            </a:r>
            <a:r>
              <a:rPr lang="en-US" sz="1900" dirty="0" smtClean="0"/>
              <a:t>C.</a:t>
            </a:r>
            <a:br>
              <a:rPr lang="en-US" sz="1900" dirty="0" smtClean="0"/>
            </a:br>
            <a:r>
              <a:rPr lang="en-US" sz="1900" dirty="0" smtClean="0"/>
              <a:t>a</a:t>
            </a:r>
            <a:r>
              <a:rPr lang="en-US" sz="1900" dirty="0"/>
              <a:t>. How many protons and neutrons does this C atom </a:t>
            </a:r>
            <a:r>
              <a:rPr lang="en-US" sz="1900" dirty="0" smtClean="0"/>
              <a:t>have?</a:t>
            </a:r>
            <a:br>
              <a:rPr lang="en-US" sz="1900" dirty="0" smtClean="0"/>
            </a:br>
            <a:r>
              <a:rPr lang="en-US" sz="1900" dirty="0" smtClean="0"/>
              <a:t>Number </a:t>
            </a:r>
            <a:r>
              <a:rPr lang="en-US" sz="1900" dirty="0"/>
              <a:t>of </a:t>
            </a:r>
            <a:r>
              <a:rPr lang="en-US" sz="1900" dirty="0" smtClean="0"/>
              <a:t>protons _____________ </a:t>
            </a:r>
            <a:r>
              <a:rPr lang="en-US" sz="1900" dirty="0"/>
              <a:t>Number of </a:t>
            </a:r>
            <a:r>
              <a:rPr lang="en-US" sz="1900" dirty="0" smtClean="0"/>
              <a:t>neutrons ____________ 	[2]</a:t>
            </a:r>
            <a:br>
              <a:rPr lang="en-US" sz="1900" dirty="0" smtClean="0"/>
            </a:br>
            <a:r>
              <a:rPr lang="en-US" sz="1900" dirty="0" smtClean="0"/>
              <a:t>b</a:t>
            </a:r>
            <a:r>
              <a:rPr lang="en-US" sz="1900" dirty="0"/>
              <a:t>. Name each of these atoms and deduce the number of protons, neutrons, and electrons present</a:t>
            </a:r>
            <a:r>
              <a:rPr lang="en-US" sz="1900" dirty="0" smtClean="0"/>
              <a:t>.</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endParaRPr lang="en-US" sz="1900" dirty="0" smtClean="0"/>
          </a:p>
          <a:p>
            <a:pPr marL="457200" indent="-457200">
              <a:buFont typeface="+mj-lt"/>
              <a:buAutoNum type="arabicPeriod" startAt="4"/>
              <a:tabLst>
                <a:tab pos="1069975" algn="l"/>
                <a:tab pos="1517650" algn="l"/>
                <a:tab pos="8523288" algn="r"/>
              </a:tabLst>
            </a:pPr>
            <a:endParaRPr lang="en-US" sz="1900" dirty="0"/>
          </a:p>
          <a:p>
            <a:pPr marL="457200" indent="-457200">
              <a:buFont typeface="+mj-lt"/>
              <a:buAutoNum type="arabicPeriod" startAt="4"/>
              <a:tabLst>
                <a:tab pos="1069975" algn="l"/>
                <a:tab pos="1517650" algn="l"/>
                <a:tab pos="8523288" algn="r"/>
              </a:tabLst>
            </a:pPr>
            <a:endParaRPr lang="en-US" sz="1900" dirty="0" smtClean="0"/>
          </a:p>
          <a:p>
            <a:pPr marL="457200" indent="-457200">
              <a:buFont typeface="+mj-lt"/>
              <a:buAutoNum type="arabicPeriod" startAt="4"/>
              <a:tabLst>
                <a:tab pos="1069975" algn="l"/>
                <a:tab pos="1517650" algn="l"/>
                <a:tab pos="8523288" algn="r"/>
              </a:tabLst>
            </a:pPr>
            <a:endParaRPr lang="en-US" sz="1400" dirty="0"/>
          </a:p>
          <a:p>
            <a:pPr marL="457200" indent="-457200">
              <a:buFont typeface="+mj-lt"/>
              <a:buAutoNum type="arabicPeriod" startAt="4"/>
              <a:tabLst>
                <a:tab pos="1069975" algn="l"/>
                <a:tab pos="1517650" algn="l"/>
                <a:tab pos="8523288" algn="r"/>
              </a:tabLst>
            </a:pPr>
            <a:endParaRPr lang="en-US" sz="1400" dirty="0" smtClean="0"/>
          </a:p>
          <a:p>
            <a:pPr>
              <a:tabLst>
                <a:tab pos="1069975" algn="l"/>
                <a:tab pos="1517650" algn="l"/>
                <a:tab pos="8523288" algn="r"/>
              </a:tabLst>
            </a:pPr>
            <a:r>
              <a:rPr lang="en-US" sz="1900" dirty="0" smtClean="0"/>
              <a:t/>
            </a:r>
            <a:br>
              <a:rPr lang="en-US" sz="1900" dirty="0" smtClean="0"/>
            </a:br>
            <a:r>
              <a:rPr lang="en-US" sz="1900" b="1" dirty="0" smtClean="0"/>
              <a:t>Extension</a:t>
            </a:r>
            <a:endParaRPr lang="en-US" sz="1900" b="1" dirty="0"/>
          </a:p>
          <a:p>
            <a:pPr marL="457200" indent="-457200">
              <a:buFont typeface="+mj-lt"/>
              <a:buAutoNum type="arabicPeriod" startAt="5"/>
              <a:tabLst>
                <a:tab pos="1881188" algn="l"/>
                <a:tab pos="3313113" algn="l"/>
                <a:tab pos="4657725" algn="l"/>
                <a:tab pos="8523288" algn="r"/>
              </a:tabLst>
            </a:pPr>
            <a:r>
              <a:rPr lang="en-US" sz="1900" dirty="0"/>
              <a:t>Write down the number of protons, neutrons, and electrons in these ions</a:t>
            </a:r>
            <a:r>
              <a:rPr lang="en-US" sz="1900" dirty="0" smtClean="0"/>
              <a:t>.</a:t>
            </a:r>
            <a:br>
              <a:rPr lang="en-US" sz="1900" dirty="0" smtClean="0"/>
            </a:br>
            <a:r>
              <a:rPr lang="en-US" sz="1900" dirty="0" smtClean="0"/>
              <a:t/>
            </a:r>
            <a:br>
              <a:rPr lang="en-US" sz="1900" dirty="0" smtClean="0"/>
            </a:br>
            <a:r>
              <a:rPr lang="en-US" sz="1900" dirty="0" smtClean="0"/>
              <a:t>A.	B.	C.	D. 	[8]</a:t>
            </a:r>
            <a:endParaRPr lang="en-US" sz="1900" dirty="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12</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756341695"/>
              </p:ext>
            </p:extLst>
          </p:nvPr>
        </p:nvGraphicFramePr>
        <p:xfrm>
          <a:off x="323528" y="2708920"/>
          <a:ext cx="8352929" cy="2514600"/>
        </p:xfrm>
        <a:graphic>
          <a:graphicData uri="http://schemas.openxmlformats.org/drawingml/2006/table">
            <a:tbl>
              <a:tblPr firstRow="1" bandRow="1">
                <a:tableStyleId>{5C22544A-7EE6-4342-B048-85BDC9FD1C3A}</a:tableStyleId>
              </a:tblPr>
              <a:tblGrid>
                <a:gridCol w="792088"/>
                <a:gridCol w="1512168"/>
                <a:gridCol w="1944216"/>
                <a:gridCol w="2016224"/>
                <a:gridCol w="2088233"/>
              </a:tblGrid>
              <a:tr h="319104">
                <a:tc>
                  <a:txBody>
                    <a:bodyPr/>
                    <a:lstStyle/>
                    <a:p>
                      <a:r>
                        <a:rPr lang="en-GB" sz="1500" dirty="0" smtClean="0">
                          <a:latin typeface="Arial" panose="020B0604020202020204" pitchFamily="34" charset="0"/>
                          <a:cs typeface="Arial" panose="020B0604020202020204" pitchFamily="34" charset="0"/>
                        </a:rPr>
                        <a:t>Atom</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Name of Atom</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Number of Protons</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Number of neutrons</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Number of electrons</a:t>
                      </a:r>
                      <a:endParaRPr lang="en-GB" sz="1500" dirty="0">
                        <a:latin typeface="Arial" panose="020B0604020202020204" pitchFamily="34" charset="0"/>
                        <a:cs typeface="Arial" panose="020B0604020202020204" pitchFamily="34" charset="0"/>
                      </a:endParaRPr>
                    </a:p>
                  </a:txBody>
                  <a:tcPr/>
                </a:tc>
              </a:tr>
              <a:tr h="536589">
                <a:tc>
                  <a:txBody>
                    <a:bodyPr/>
                    <a:lstStyle/>
                    <a:p>
                      <a:r>
                        <a:rPr lang="en-GB" sz="1500" dirty="0" smtClean="0">
                          <a:latin typeface="Arial" panose="020B0604020202020204" pitchFamily="34" charset="0"/>
                          <a:cs typeface="Arial" panose="020B0604020202020204" pitchFamily="34" charset="0"/>
                        </a:rPr>
                        <a:t/>
                      </a:r>
                      <a:br>
                        <a:rPr lang="en-GB" sz="1500" dirty="0" smtClean="0">
                          <a:latin typeface="Arial" panose="020B0604020202020204" pitchFamily="34" charset="0"/>
                          <a:cs typeface="Arial" panose="020B0604020202020204" pitchFamily="34" charset="0"/>
                        </a:rPr>
                      </a:br>
                      <a:endParaRPr lang="en-GB" sz="1500" dirty="0">
                        <a:latin typeface="Arial" panose="020B0604020202020204" pitchFamily="34" charset="0"/>
                        <a:cs typeface="Arial" panose="020B0604020202020204" pitchFamily="34" charset="0"/>
                      </a:endParaRPr>
                    </a:p>
                  </a:txBody>
                  <a:tcPr/>
                </a:tc>
                <a:tc>
                  <a:txBody>
                    <a:bodyPr/>
                    <a:lstStyle/>
                    <a:p>
                      <a:endParaRPr lang="en-GB" sz="1500" dirty="0">
                        <a:latin typeface="Arial" panose="020B0604020202020204" pitchFamily="34" charset="0"/>
                        <a:cs typeface="Arial" panose="020B0604020202020204" pitchFamily="34" charset="0"/>
                      </a:endParaRPr>
                    </a:p>
                  </a:txBody>
                  <a:tcPr/>
                </a:tc>
                <a:tc>
                  <a:txBody>
                    <a:bodyPr/>
                    <a:lstStyle/>
                    <a:p>
                      <a:endParaRPr lang="en-GB" sz="1500" dirty="0">
                        <a:latin typeface="Arial" panose="020B0604020202020204" pitchFamily="34" charset="0"/>
                        <a:cs typeface="Arial" panose="020B0604020202020204" pitchFamily="34" charset="0"/>
                      </a:endParaRPr>
                    </a:p>
                  </a:txBody>
                  <a:tcPr/>
                </a:tc>
                <a:tc>
                  <a:txBody>
                    <a:bodyPr/>
                    <a:lstStyle/>
                    <a:p>
                      <a:endParaRPr lang="en-GB" sz="1500">
                        <a:latin typeface="Arial" panose="020B0604020202020204" pitchFamily="34" charset="0"/>
                        <a:cs typeface="Arial" panose="020B0604020202020204" pitchFamily="34" charset="0"/>
                      </a:endParaRPr>
                    </a:p>
                  </a:txBody>
                  <a:tcPr/>
                </a:tc>
                <a:tc>
                  <a:txBody>
                    <a:bodyPr/>
                    <a:lstStyle/>
                    <a:p>
                      <a:endParaRPr lang="en-GB" sz="1500">
                        <a:latin typeface="Arial" panose="020B0604020202020204" pitchFamily="34" charset="0"/>
                        <a:cs typeface="Arial" panose="020B0604020202020204" pitchFamily="34" charset="0"/>
                      </a:endParaRPr>
                    </a:p>
                  </a:txBody>
                  <a:tcPr/>
                </a:tc>
              </a:tr>
              <a:tr h="536589">
                <a:tc>
                  <a:txBody>
                    <a:bodyPr/>
                    <a:lstStyle/>
                    <a:p>
                      <a:r>
                        <a:rPr lang="en-GB" sz="1500" dirty="0" smtClean="0">
                          <a:latin typeface="Arial" panose="020B0604020202020204" pitchFamily="34" charset="0"/>
                          <a:cs typeface="Arial" panose="020B0604020202020204" pitchFamily="34" charset="0"/>
                        </a:rPr>
                        <a:t/>
                      </a:r>
                      <a:br>
                        <a:rPr lang="en-GB" sz="1500" dirty="0" smtClean="0">
                          <a:latin typeface="Arial" panose="020B0604020202020204" pitchFamily="34" charset="0"/>
                          <a:cs typeface="Arial" panose="020B0604020202020204" pitchFamily="34" charset="0"/>
                        </a:rPr>
                      </a:br>
                      <a:endParaRPr lang="en-GB" sz="1500" dirty="0">
                        <a:latin typeface="Arial" panose="020B0604020202020204" pitchFamily="34" charset="0"/>
                        <a:cs typeface="Arial" panose="020B0604020202020204" pitchFamily="34" charset="0"/>
                      </a:endParaRPr>
                    </a:p>
                  </a:txBody>
                  <a:tcPr/>
                </a:tc>
                <a:tc>
                  <a:txBody>
                    <a:bodyPr/>
                    <a:lstStyle/>
                    <a:p>
                      <a:endParaRPr lang="en-GB" sz="1500">
                        <a:latin typeface="Arial" panose="020B0604020202020204" pitchFamily="34" charset="0"/>
                        <a:cs typeface="Arial" panose="020B0604020202020204" pitchFamily="34" charset="0"/>
                      </a:endParaRPr>
                    </a:p>
                  </a:txBody>
                  <a:tcPr/>
                </a:tc>
                <a:tc>
                  <a:txBody>
                    <a:bodyPr/>
                    <a:lstStyle/>
                    <a:p>
                      <a:endParaRPr lang="en-GB" sz="1500" dirty="0">
                        <a:latin typeface="Arial" panose="020B0604020202020204" pitchFamily="34" charset="0"/>
                        <a:cs typeface="Arial" panose="020B0604020202020204" pitchFamily="34" charset="0"/>
                      </a:endParaRPr>
                    </a:p>
                  </a:txBody>
                  <a:tcPr/>
                </a:tc>
                <a:tc>
                  <a:txBody>
                    <a:bodyPr/>
                    <a:lstStyle/>
                    <a:p>
                      <a:endParaRPr lang="en-GB" sz="1500">
                        <a:latin typeface="Arial" panose="020B0604020202020204" pitchFamily="34" charset="0"/>
                        <a:cs typeface="Arial" panose="020B0604020202020204" pitchFamily="34" charset="0"/>
                      </a:endParaRPr>
                    </a:p>
                  </a:txBody>
                  <a:tcPr/>
                </a:tc>
                <a:tc>
                  <a:txBody>
                    <a:bodyPr/>
                    <a:lstStyle/>
                    <a:p>
                      <a:endParaRPr lang="en-GB" sz="1500">
                        <a:latin typeface="Arial" panose="020B0604020202020204" pitchFamily="34" charset="0"/>
                        <a:cs typeface="Arial" panose="020B0604020202020204" pitchFamily="34" charset="0"/>
                      </a:endParaRPr>
                    </a:p>
                  </a:txBody>
                  <a:tcPr/>
                </a:tc>
              </a:tr>
              <a:tr h="536589">
                <a:tc>
                  <a:txBody>
                    <a:bodyPr/>
                    <a:lstStyle/>
                    <a:p>
                      <a:r>
                        <a:rPr lang="en-GB" sz="1500" dirty="0" smtClean="0">
                          <a:latin typeface="Arial" panose="020B0604020202020204" pitchFamily="34" charset="0"/>
                          <a:cs typeface="Arial" panose="020B0604020202020204" pitchFamily="34" charset="0"/>
                        </a:rPr>
                        <a:t/>
                      </a:r>
                      <a:br>
                        <a:rPr lang="en-GB" sz="1500" dirty="0" smtClean="0">
                          <a:latin typeface="Arial" panose="020B0604020202020204" pitchFamily="34" charset="0"/>
                          <a:cs typeface="Arial" panose="020B0604020202020204" pitchFamily="34" charset="0"/>
                        </a:rPr>
                      </a:br>
                      <a:endParaRPr lang="en-GB" sz="1500" dirty="0">
                        <a:latin typeface="Arial" panose="020B0604020202020204" pitchFamily="34" charset="0"/>
                        <a:cs typeface="Arial" panose="020B0604020202020204" pitchFamily="34" charset="0"/>
                      </a:endParaRPr>
                    </a:p>
                  </a:txBody>
                  <a:tcPr/>
                </a:tc>
                <a:tc>
                  <a:txBody>
                    <a:bodyPr/>
                    <a:lstStyle/>
                    <a:p>
                      <a:endParaRPr lang="en-GB" sz="1500" dirty="0">
                        <a:latin typeface="Arial" panose="020B0604020202020204" pitchFamily="34" charset="0"/>
                        <a:cs typeface="Arial" panose="020B0604020202020204" pitchFamily="34" charset="0"/>
                      </a:endParaRPr>
                    </a:p>
                  </a:txBody>
                  <a:tcPr/>
                </a:tc>
                <a:tc>
                  <a:txBody>
                    <a:bodyPr/>
                    <a:lstStyle/>
                    <a:p>
                      <a:endParaRPr lang="en-GB" sz="1500" dirty="0">
                        <a:latin typeface="Arial" panose="020B0604020202020204" pitchFamily="34" charset="0"/>
                        <a:cs typeface="Arial" panose="020B0604020202020204" pitchFamily="34" charset="0"/>
                      </a:endParaRPr>
                    </a:p>
                  </a:txBody>
                  <a:tcPr/>
                </a:tc>
                <a:tc>
                  <a:txBody>
                    <a:bodyPr/>
                    <a:lstStyle/>
                    <a:p>
                      <a:endParaRPr lang="en-GB" sz="1500" dirty="0">
                        <a:latin typeface="Arial" panose="020B0604020202020204" pitchFamily="34" charset="0"/>
                        <a:cs typeface="Arial" panose="020B0604020202020204" pitchFamily="34" charset="0"/>
                      </a:endParaRPr>
                    </a:p>
                  </a:txBody>
                  <a:tcPr/>
                </a:tc>
                <a:tc>
                  <a:txBody>
                    <a:bodyPr/>
                    <a:lstStyle/>
                    <a:p>
                      <a:endParaRPr lang="en-GB" sz="1500" dirty="0">
                        <a:latin typeface="Arial" panose="020B0604020202020204" pitchFamily="34" charset="0"/>
                        <a:cs typeface="Arial" panose="020B0604020202020204" pitchFamily="34" charset="0"/>
                      </a:endParaRPr>
                    </a:p>
                  </a:txBody>
                  <a:tcPr/>
                </a:tc>
              </a:tr>
              <a:tr h="536589">
                <a:tc>
                  <a:txBody>
                    <a:bodyPr/>
                    <a:lstStyle/>
                    <a:p>
                      <a:r>
                        <a:rPr lang="en-GB" sz="1500" dirty="0" smtClean="0">
                          <a:latin typeface="Arial" panose="020B0604020202020204" pitchFamily="34" charset="0"/>
                          <a:cs typeface="Arial" panose="020B0604020202020204" pitchFamily="34" charset="0"/>
                        </a:rPr>
                        <a:t/>
                      </a:r>
                      <a:br>
                        <a:rPr lang="en-GB" sz="1500" dirty="0" smtClean="0">
                          <a:latin typeface="Arial" panose="020B0604020202020204" pitchFamily="34" charset="0"/>
                          <a:cs typeface="Arial" panose="020B0604020202020204" pitchFamily="34" charset="0"/>
                        </a:rPr>
                      </a:br>
                      <a:endParaRPr lang="en-GB" sz="1500" dirty="0">
                        <a:latin typeface="Arial" panose="020B0604020202020204" pitchFamily="34" charset="0"/>
                        <a:cs typeface="Arial" panose="020B0604020202020204" pitchFamily="34" charset="0"/>
                      </a:endParaRPr>
                    </a:p>
                  </a:txBody>
                  <a:tcPr/>
                </a:tc>
                <a:tc>
                  <a:txBody>
                    <a:bodyPr/>
                    <a:lstStyle/>
                    <a:p>
                      <a:endParaRPr lang="en-GB" sz="1500">
                        <a:latin typeface="Arial" panose="020B0604020202020204" pitchFamily="34" charset="0"/>
                        <a:cs typeface="Arial" panose="020B0604020202020204" pitchFamily="34" charset="0"/>
                      </a:endParaRPr>
                    </a:p>
                  </a:txBody>
                  <a:tcPr/>
                </a:tc>
                <a:tc>
                  <a:txBody>
                    <a:bodyPr/>
                    <a:lstStyle/>
                    <a:p>
                      <a:endParaRPr lang="en-GB" sz="1500" dirty="0">
                        <a:latin typeface="Arial" panose="020B0604020202020204" pitchFamily="34" charset="0"/>
                        <a:cs typeface="Arial" panose="020B0604020202020204" pitchFamily="34" charset="0"/>
                      </a:endParaRPr>
                    </a:p>
                  </a:txBody>
                  <a:tcPr/>
                </a:tc>
                <a:tc>
                  <a:txBody>
                    <a:bodyPr/>
                    <a:lstStyle/>
                    <a:p>
                      <a:endParaRPr lang="en-GB" sz="1500" dirty="0">
                        <a:latin typeface="Arial" panose="020B0604020202020204" pitchFamily="34" charset="0"/>
                        <a:cs typeface="Arial" panose="020B0604020202020204" pitchFamily="34" charset="0"/>
                      </a:endParaRPr>
                    </a:p>
                  </a:txBody>
                  <a:tcPr/>
                </a:tc>
                <a:tc>
                  <a:txBody>
                    <a:bodyPr/>
                    <a:lstStyle/>
                    <a:p>
                      <a:endParaRPr lang="en-GB" sz="1500" dirty="0">
                        <a:latin typeface="Arial" panose="020B0604020202020204" pitchFamily="34" charset="0"/>
                        <a:cs typeface="Arial" panose="020B0604020202020204" pitchFamily="34" charset="0"/>
                      </a:endParaRPr>
                    </a:p>
                  </a:txBody>
                  <a:tcPr/>
                </a:tc>
              </a:tr>
            </a:tbl>
          </a:graphicData>
        </a:graphic>
      </p:graphicFrame>
      <p:sp>
        <p:nvSpPr>
          <p:cNvPr id="10" name="Rectangle 9"/>
          <p:cNvSpPr/>
          <p:nvPr/>
        </p:nvSpPr>
        <p:spPr>
          <a:xfrm>
            <a:off x="323528" y="3140968"/>
            <a:ext cx="864096" cy="415307"/>
          </a:xfrm>
          <a:prstGeom prst="rect">
            <a:avLst/>
          </a:prstGeom>
        </p:spPr>
        <p:txBody>
          <a:bodyPr wrap="square">
            <a:spAutoFit/>
          </a:bodyPr>
          <a:lstStyle/>
          <a:p>
            <a:pPr>
              <a:lnSpc>
                <a:spcPts val="800"/>
              </a:lnSpc>
              <a:buClr>
                <a:srgbClr val="0070C0"/>
              </a:buClr>
            </a:pPr>
            <a:r>
              <a:rPr lang="en-US" sz="1400" dirty="0" smtClean="0"/>
              <a:t>19 </a:t>
            </a:r>
            <a:endParaRPr lang="en-US" dirty="0" smtClean="0"/>
          </a:p>
          <a:p>
            <a:pPr>
              <a:lnSpc>
                <a:spcPts val="800"/>
              </a:lnSpc>
              <a:buClr>
                <a:srgbClr val="0070C0"/>
              </a:buClr>
            </a:pPr>
            <a:r>
              <a:rPr lang="en-US" dirty="0" smtClean="0"/>
              <a:t>    F.</a:t>
            </a:r>
          </a:p>
          <a:p>
            <a:pPr>
              <a:lnSpc>
                <a:spcPts val="800"/>
              </a:lnSpc>
              <a:buClr>
                <a:srgbClr val="0070C0"/>
              </a:buClr>
            </a:pPr>
            <a:r>
              <a:rPr lang="en-US" sz="1400" dirty="0" smtClean="0"/>
              <a:t>9</a:t>
            </a:r>
            <a:endParaRPr lang="en-US" dirty="0" smtClean="0"/>
          </a:p>
        </p:txBody>
      </p:sp>
      <p:sp>
        <p:nvSpPr>
          <p:cNvPr id="12" name="Rectangle 11"/>
          <p:cNvSpPr/>
          <p:nvPr/>
        </p:nvSpPr>
        <p:spPr>
          <a:xfrm>
            <a:off x="395536" y="3733773"/>
            <a:ext cx="864096" cy="415307"/>
          </a:xfrm>
          <a:prstGeom prst="rect">
            <a:avLst/>
          </a:prstGeom>
        </p:spPr>
        <p:txBody>
          <a:bodyPr wrap="square">
            <a:spAutoFit/>
          </a:bodyPr>
          <a:lstStyle/>
          <a:p>
            <a:pPr>
              <a:lnSpc>
                <a:spcPts val="800"/>
              </a:lnSpc>
              <a:buClr>
                <a:srgbClr val="0070C0"/>
              </a:buClr>
            </a:pPr>
            <a:r>
              <a:rPr lang="en-US" sz="1400" dirty="0" smtClean="0"/>
              <a:t>43 </a:t>
            </a:r>
            <a:endParaRPr lang="en-US" dirty="0" smtClean="0"/>
          </a:p>
          <a:p>
            <a:pPr>
              <a:lnSpc>
                <a:spcPts val="800"/>
              </a:lnSpc>
              <a:buClr>
                <a:srgbClr val="0070C0"/>
              </a:buClr>
            </a:pPr>
            <a:r>
              <a:rPr lang="en-US" dirty="0" smtClean="0"/>
              <a:t>    Ca</a:t>
            </a:r>
          </a:p>
          <a:p>
            <a:pPr>
              <a:lnSpc>
                <a:spcPts val="800"/>
              </a:lnSpc>
              <a:buClr>
                <a:srgbClr val="0070C0"/>
              </a:buClr>
            </a:pPr>
            <a:r>
              <a:rPr lang="en-US" sz="1400" dirty="0" smtClean="0"/>
              <a:t>20</a:t>
            </a:r>
            <a:endParaRPr lang="en-US" dirty="0" smtClean="0"/>
          </a:p>
        </p:txBody>
      </p:sp>
      <p:sp>
        <p:nvSpPr>
          <p:cNvPr id="13" name="Rectangle 12"/>
          <p:cNvSpPr/>
          <p:nvPr/>
        </p:nvSpPr>
        <p:spPr>
          <a:xfrm>
            <a:off x="395536" y="4293096"/>
            <a:ext cx="864096" cy="415307"/>
          </a:xfrm>
          <a:prstGeom prst="rect">
            <a:avLst/>
          </a:prstGeom>
        </p:spPr>
        <p:txBody>
          <a:bodyPr wrap="square">
            <a:spAutoFit/>
          </a:bodyPr>
          <a:lstStyle/>
          <a:p>
            <a:pPr>
              <a:lnSpc>
                <a:spcPts val="800"/>
              </a:lnSpc>
              <a:buClr>
                <a:srgbClr val="0070C0"/>
              </a:buClr>
            </a:pPr>
            <a:r>
              <a:rPr lang="en-US" sz="1400" dirty="0" smtClean="0"/>
              <a:t>3 </a:t>
            </a:r>
            <a:endParaRPr lang="en-US" dirty="0" smtClean="0"/>
          </a:p>
          <a:p>
            <a:pPr>
              <a:lnSpc>
                <a:spcPts val="800"/>
              </a:lnSpc>
              <a:buClr>
                <a:srgbClr val="0070C0"/>
              </a:buClr>
            </a:pPr>
            <a:r>
              <a:rPr lang="en-US" dirty="0" smtClean="0"/>
              <a:t>   H.</a:t>
            </a:r>
          </a:p>
          <a:p>
            <a:pPr>
              <a:lnSpc>
                <a:spcPts val="800"/>
              </a:lnSpc>
              <a:buClr>
                <a:srgbClr val="0070C0"/>
              </a:buClr>
            </a:pPr>
            <a:r>
              <a:rPr lang="en-US" sz="1400" dirty="0" smtClean="0"/>
              <a:t>1</a:t>
            </a:r>
            <a:endParaRPr lang="en-US" dirty="0" smtClean="0"/>
          </a:p>
        </p:txBody>
      </p:sp>
      <p:sp>
        <p:nvSpPr>
          <p:cNvPr id="14" name="Rectangle 13"/>
          <p:cNvSpPr/>
          <p:nvPr/>
        </p:nvSpPr>
        <p:spPr>
          <a:xfrm>
            <a:off x="395536" y="4797152"/>
            <a:ext cx="864096" cy="415307"/>
          </a:xfrm>
          <a:prstGeom prst="rect">
            <a:avLst/>
          </a:prstGeom>
        </p:spPr>
        <p:txBody>
          <a:bodyPr wrap="square">
            <a:spAutoFit/>
          </a:bodyPr>
          <a:lstStyle/>
          <a:p>
            <a:pPr>
              <a:lnSpc>
                <a:spcPts val="800"/>
              </a:lnSpc>
              <a:buClr>
                <a:srgbClr val="0070C0"/>
              </a:buClr>
            </a:pPr>
            <a:r>
              <a:rPr lang="en-US" sz="1400" dirty="0" smtClean="0"/>
              <a:t>58 </a:t>
            </a:r>
            <a:endParaRPr lang="en-US" dirty="0" smtClean="0"/>
          </a:p>
          <a:p>
            <a:pPr>
              <a:lnSpc>
                <a:spcPts val="800"/>
              </a:lnSpc>
              <a:buClr>
                <a:srgbClr val="0070C0"/>
              </a:buClr>
            </a:pPr>
            <a:r>
              <a:rPr lang="en-US" dirty="0" smtClean="0"/>
              <a:t>    Fe</a:t>
            </a:r>
          </a:p>
          <a:p>
            <a:pPr>
              <a:lnSpc>
                <a:spcPts val="800"/>
              </a:lnSpc>
              <a:buClr>
                <a:srgbClr val="0070C0"/>
              </a:buClr>
            </a:pPr>
            <a:r>
              <a:rPr lang="en-US" sz="1400" dirty="0" smtClean="0"/>
              <a:t>26</a:t>
            </a:r>
            <a:endParaRPr lang="en-US" dirty="0" smtClean="0"/>
          </a:p>
        </p:txBody>
      </p:sp>
      <p:sp>
        <p:nvSpPr>
          <p:cNvPr id="7" name="Action Button: Back or Previous 6">
            <a:hlinkClick r:id="" action="ppaction://hlinkshowjump?jump=lastslideviewed" highlightClick="1"/>
          </p:cNvPr>
          <p:cNvSpPr/>
          <p:nvPr/>
        </p:nvSpPr>
        <p:spPr>
          <a:xfrm>
            <a:off x="8513773" y="5157192"/>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1043608" y="6113013"/>
            <a:ext cx="864096" cy="415307"/>
          </a:xfrm>
          <a:prstGeom prst="rect">
            <a:avLst/>
          </a:prstGeom>
        </p:spPr>
        <p:txBody>
          <a:bodyPr wrap="square">
            <a:spAutoFit/>
          </a:bodyPr>
          <a:lstStyle/>
          <a:p>
            <a:pPr>
              <a:lnSpc>
                <a:spcPts val="800"/>
              </a:lnSpc>
              <a:buClr>
                <a:srgbClr val="0070C0"/>
              </a:buClr>
            </a:pPr>
            <a:r>
              <a:rPr lang="en-US" sz="1400" dirty="0" smtClean="0"/>
              <a:t>56 </a:t>
            </a:r>
            <a:endParaRPr lang="en-US" dirty="0" smtClean="0"/>
          </a:p>
          <a:p>
            <a:pPr>
              <a:lnSpc>
                <a:spcPts val="800"/>
              </a:lnSpc>
              <a:buClr>
                <a:srgbClr val="0070C0"/>
              </a:buClr>
            </a:pPr>
            <a:r>
              <a:rPr lang="en-US" dirty="0" smtClean="0"/>
              <a:t>    Fe</a:t>
            </a:r>
            <a:r>
              <a:rPr lang="en-US" baseline="30000" dirty="0" smtClean="0"/>
              <a:t>2</a:t>
            </a:r>
          </a:p>
          <a:p>
            <a:pPr>
              <a:lnSpc>
                <a:spcPts val="800"/>
              </a:lnSpc>
              <a:buClr>
                <a:srgbClr val="0070C0"/>
              </a:buClr>
            </a:pPr>
            <a:r>
              <a:rPr lang="en-US" sz="1400" dirty="0" smtClean="0"/>
              <a:t>26</a:t>
            </a:r>
            <a:endParaRPr lang="en-US" dirty="0" smtClean="0"/>
          </a:p>
        </p:txBody>
      </p:sp>
      <p:sp>
        <p:nvSpPr>
          <p:cNvPr id="16" name="Rectangle 15"/>
          <p:cNvSpPr/>
          <p:nvPr/>
        </p:nvSpPr>
        <p:spPr>
          <a:xfrm>
            <a:off x="2555776" y="6093296"/>
            <a:ext cx="864096" cy="415307"/>
          </a:xfrm>
          <a:prstGeom prst="rect">
            <a:avLst/>
          </a:prstGeom>
        </p:spPr>
        <p:txBody>
          <a:bodyPr wrap="square">
            <a:spAutoFit/>
          </a:bodyPr>
          <a:lstStyle/>
          <a:p>
            <a:pPr>
              <a:lnSpc>
                <a:spcPts val="800"/>
              </a:lnSpc>
              <a:buClr>
                <a:srgbClr val="0070C0"/>
              </a:buClr>
            </a:pPr>
            <a:r>
              <a:rPr lang="en-US" sz="1400" dirty="0" smtClean="0"/>
              <a:t>34 </a:t>
            </a:r>
            <a:endParaRPr lang="en-US" dirty="0" smtClean="0"/>
          </a:p>
          <a:p>
            <a:pPr>
              <a:lnSpc>
                <a:spcPts val="800"/>
              </a:lnSpc>
              <a:buClr>
                <a:srgbClr val="0070C0"/>
              </a:buClr>
            </a:pPr>
            <a:r>
              <a:rPr lang="en-US" dirty="0" smtClean="0"/>
              <a:t>    S</a:t>
            </a:r>
            <a:r>
              <a:rPr lang="en-US" baseline="30000" dirty="0" smtClean="0"/>
              <a:t>2-</a:t>
            </a:r>
          </a:p>
          <a:p>
            <a:pPr>
              <a:lnSpc>
                <a:spcPts val="800"/>
              </a:lnSpc>
              <a:buClr>
                <a:srgbClr val="0070C0"/>
              </a:buClr>
            </a:pPr>
            <a:r>
              <a:rPr lang="en-US" sz="1400" dirty="0" smtClean="0"/>
              <a:t>16</a:t>
            </a:r>
            <a:endParaRPr lang="en-US" dirty="0" smtClean="0"/>
          </a:p>
        </p:txBody>
      </p:sp>
      <p:sp>
        <p:nvSpPr>
          <p:cNvPr id="17" name="Rectangle 16"/>
          <p:cNvSpPr/>
          <p:nvPr/>
        </p:nvSpPr>
        <p:spPr>
          <a:xfrm>
            <a:off x="3923928" y="6093296"/>
            <a:ext cx="864096" cy="415307"/>
          </a:xfrm>
          <a:prstGeom prst="rect">
            <a:avLst/>
          </a:prstGeom>
        </p:spPr>
        <p:txBody>
          <a:bodyPr wrap="square">
            <a:spAutoFit/>
          </a:bodyPr>
          <a:lstStyle/>
          <a:p>
            <a:pPr>
              <a:lnSpc>
                <a:spcPts val="800"/>
              </a:lnSpc>
              <a:buClr>
                <a:srgbClr val="0070C0"/>
              </a:buClr>
            </a:pPr>
            <a:r>
              <a:rPr lang="en-US" sz="1400" dirty="0" smtClean="0"/>
              <a:t>127 </a:t>
            </a:r>
            <a:endParaRPr lang="en-US" dirty="0" smtClean="0"/>
          </a:p>
          <a:p>
            <a:pPr>
              <a:lnSpc>
                <a:spcPts val="800"/>
              </a:lnSpc>
              <a:buClr>
                <a:srgbClr val="0070C0"/>
              </a:buClr>
            </a:pPr>
            <a:r>
              <a:rPr lang="en-US" dirty="0" smtClean="0"/>
              <a:t>     I</a:t>
            </a:r>
            <a:r>
              <a:rPr lang="en-US" baseline="30000" dirty="0" smtClean="0"/>
              <a:t>-</a:t>
            </a:r>
          </a:p>
          <a:p>
            <a:pPr>
              <a:lnSpc>
                <a:spcPts val="800"/>
              </a:lnSpc>
              <a:buClr>
                <a:srgbClr val="0070C0"/>
              </a:buClr>
            </a:pPr>
            <a:r>
              <a:rPr lang="en-US" sz="1400" dirty="0" smtClean="0"/>
              <a:t>53</a:t>
            </a:r>
            <a:endParaRPr lang="en-US" dirty="0" smtClean="0"/>
          </a:p>
        </p:txBody>
      </p:sp>
      <p:sp>
        <p:nvSpPr>
          <p:cNvPr id="18" name="Rectangle 17"/>
          <p:cNvSpPr/>
          <p:nvPr/>
        </p:nvSpPr>
        <p:spPr>
          <a:xfrm>
            <a:off x="5220072" y="6093296"/>
            <a:ext cx="864096" cy="415307"/>
          </a:xfrm>
          <a:prstGeom prst="rect">
            <a:avLst/>
          </a:prstGeom>
        </p:spPr>
        <p:txBody>
          <a:bodyPr wrap="square">
            <a:spAutoFit/>
          </a:bodyPr>
          <a:lstStyle/>
          <a:p>
            <a:pPr>
              <a:lnSpc>
                <a:spcPts val="800"/>
              </a:lnSpc>
              <a:buClr>
                <a:srgbClr val="0070C0"/>
              </a:buClr>
            </a:pPr>
            <a:r>
              <a:rPr lang="en-US" sz="1400" dirty="0" smtClean="0"/>
              <a:t>41 </a:t>
            </a:r>
            <a:endParaRPr lang="en-US" dirty="0" smtClean="0"/>
          </a:p>
          <a:p>
            <a:pPr>
              <a:lnSpc>
                <a:spcPts val="800"/>
              </a:lnSpc>
              <a:buClr>
                <a:srgbClr val="0070C0"/>
              </a:buClr>
            </a:pPr>
            <a:r>
              <a:rPr lang="en-US" dirty="0" smtClean="0"/>
              <a:t>    K</a:t>
            </a:r>
            <a:r>
              <a:rPr lang="en-US" baseline="30000" dirty="0" smtClean="0"/>
              <a:t>+</a:t>
            </a:r>
          </a:p>
          <a:p>
            <a:pPr>
              <a:lnSpc>
                <a:spcPts val="800"/>
              </a:lnSpc>
              <a:buClr>
                <a:srgbClr val="0070C0"/>
              </a:buClr>
            </a:pPr>
            <a:r>
              <a:rPr lang="en-US" sz="1400" dirty="0" smtClean="0"/>
              <a:t>19</a:t>
            </a:r>
            <a:endParaRPr lang="en-US" dirty="0" smtClean="0"/>
          </a:p>
        </p:txBody>
      </p:sp>
    </p:spTree>
    <p:extLst>
      <p:ext uri="{BB962C8B-B14F-4D97-AF65-F5344CB8AC3E}">
        <p14:creationId xmlns:p14="http://schemas.microsoft.com/office/powerpoint/2010/main" val="3954417225"/>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500" dirty="0" smtClean="0"/>
              <a:t>Chapter 3.3 </a:t>
            </a:r>
            <a:r>
              <a:rPr lang="en-GB" sz="3500" dirty="0"/>
              <a:t>– </a:t>
            </a:r>
            <a:r>
              <a:rPr lang="en-GB" sz="3500" dirty="0" smtClean="0"/>
              <a:t>Revision Book Questions</a:t>
            </a:r>
            <a:endParaRPr lang="en-GB" sz="3500" b="1" dirty="0" smtClean="0"/>
          </a:p>
        </p:txBody>
      </p:sp>
      <p:sp>
        <p:nvSpPr>
          <p:cNvPr id="34" name="Rectangle 33"/>
          <p:cNvSpPr/>
          <p:nvPr/>
        </p:nvSpPr>
        <p:spPr>
          <a:xfrm>
            <a:off x="179512" y="1124744"/>
            <a:ext cx="8712968" cy="5410712"/>
          </a:xfrm>
          <a:prstGeom prst="rect">
            <a:avLst/>
          </a:prstGeom>
          <a:solidFill>
            <a:srgbClr val="F5FC9A"/>
          </a:solidFill>
          <a:ln w="57150">
            <a:solidFill>
              <a:srgbClr val="002060"/>
            </a:solidFill>
          </a:ln>
        </p:spPr>
        <p:txBody>
          <a:bodyPr wrap="square">
            <a:spAutoFit/>
          </a:bodyPr>
          <a:lstStyle/>
          <a:p>
            <a:pPr marL="457200" indent="-457200">
              <a:buFont typeface="+mj-lt"/>
              <a:buAutoNum type="arabicPeriod"/>
              <a:tabLst>
                <a:tab pos="1069975" algn="l"/>
                <a:tab pos="1517650" algn="l"/>
                <a:tab pos="8523288" algn="r"/>
              </a:tabLst>
            </a:pPr>
            <a:r>
              <a:rPr lang="en-US" sz="1920" dirty="0" smtClean="0"/>
              <a:t>a</a:t>
            </a:r>
            <a:r>
              <a:rPr lang="en-US" sz="1920" dirty="0"/>
              <a:t>. Complete the definition of isotopes using words from the </a:t>
            </a:r>
            <a:r>
              <a:rPr lang="en-US" sz="1920" dirty="0" smtClean="0"/>
              <a:t>list. atoms </a:t>
            </a:r>
            <a:r>
              <a:rPr lang="en-US" sz="1920" b="1" dirty="0"/>
              <a:t>compound </a:t>
            </a:r>
            <a:r>
              <a:rPr lang="en-US" sz="1920" b="1" dirty="0" smtClean="0"/>
              <a:t>   electrons   </a:t>
            </a:r>
            <a:r>
              <a:rPr lang="en-US" sz="1920" b="1" dirty="0"/>
              <a:t>element </a:t>
            </a:r>
            <a:r>
              <a:rPr lang="en-US" sz="1920" b="1" dirty="0" smtClean="0"/>
              <a:t>  mass   </a:t>
            </a:r>
            <a:br>
              <a:rPr lang="en-US" sz="1920" b="1" dirty="0" smtClean="0"/>
            </a:br>
            <a:r>
              <a:rPr lang="en-US" sz="1920" b="1" dirty="0" smtClean="0"/>
              <a:t>molecules     neutrons   protons</a:t>
            </a:r>
            <a:br>
              <a:rPr lang="en-US" sz="1920" b="1" dirty="0" smtClean="0"/>
            </a:br>
            <a:r>
              <a:rPr lang="en-US" sz="1920" dirty="0" smtClean="0"/>
              <a:t>Isotopes are ____________________ of </a:t>
            </a:r>
            <a:r>
              <a:rPr lang="en-US" sz="1920" dirty="0"/>
              <a:t>the </a:t>
            </a:r>
            <a:r>
              <a:rPr lang="en-US" sz="1920" dirty="0" smtClean="0"/>
              <a:t>same ___________________ with </a:t>
            </a:r>
            <a:r>
              <a:rPr lang="en-US" sz="1920" dirty="0"/>
              <a:t>the same number </a:t>
            </a:r>
            <a:r>
              <a:rPr lang="en-US" sz="1920" dirty="0" smtClean="0"/>
              <a:t>of __________________ but different numbers of __________________________ 	</a:t>
            </a:r>
            <a:r>
              <a:rPr lang="en-US" sz="1920" b="1" dirty="0" smtClean="0"/>
              <a:t>[</a:t>
            </a:r>
            <a:r>
              <a:rPr lang="en-US" sz="1920" b="1" dirty="0"/>
              <a:t>4]</a:t>
            </a:r>
          </a:p>
          <a:p>
            <a:pPr marL="449263">
              <a:tabLst>
                <a:tab pos="1069975" algn="l"/>
                <a:tab pos="1517650" algn="l"/>
                <a:tab pos="8523288" algn="r"/>
              </a:tabLst>
            </a:pPr>
            <a:r>
              <a:rPr lang="en-US" sz="1920" dirty="0" smtClean="0"/>
              <a:t>b</a:t>
            </a:r>
            <a:r>
              <a:rPr lang="en-US" sz="1920" dirty="0"/>
              <a:t>. Three isotopes of hydrogen are </a:t>
            </a:r>
            <a:r>
              <a:rPr lang="en-US" sz="1920" dirty="0" smtClean="0"/>
              <a:t/>
            </a:r>
            <a:br>
              <a:rPr lang="en-US" sz="1920" dirty="0" smtClean="0"/>
            </a:br>
            <a:r>
              <a:rPr lang="en-US" sz="1920" dirty="0" smtClean="0"/>
              <a:t/>
            </a:r>
            <a:br>
              <a:rPr lang="en-US" sz="1920" dirty="0" smtClean="0"/>
            </a:br>
            <a:r>
              <a:rPr lang="en-US" sz="1920" dirty="0" smtClean="0"/>
              <a:t/>
            </a:r>
            <a:br>
              <a:rPr lang="en-US" sz="1920" dirty="0" smtClean="0"/>
            </a:br>
            <a:r>
              <a:rPr lang="en-US" sz="1920" dirty="0" smtClean="0"/>
              <a:t>State </a:t>
            </a:r>
            <a:r>
              <a:rPr lang="en-US" sz="1920" dirty="0"/>
              <a:t>the proton number of </a:t>
            </a:r>
            <a:r>
              <a:rPr lang="en-US" sz="1920" dirty="0" smtClean="0"/>
              <a:t>hydrogen ___________________________ 	</a:t>
            </a:r>
            <a:r>
              <a:rPr lang="en-US" sz="1920" b="1" dirty="0" smtClean="0"/>
              <a:t>[1]</a:t>
            </a:r>
            <a:endParaRPr lang="en-US" sz="1920" b="1" dirty="0"/>
          </a:p>
          <a:p>
            <a:pPr marL="811213" indent="-361950">
              <a:buFont typeface="+mj-lt"/>
              <a:buAutoNum type="romanLcPeriod"/>
              <a:tabLst>
                <a:tab pos="1069975" algn="l"/>
                <a:tab pos="1517650" algn="l"/>
                <a:tab pos="8523288" algn="r"/>
              </a:tabLst>
            </a:pPr>
            <a:r>
              <a:rPr lang="en-US" sz="1920" dirty="0" smtClean="0"/>
              <a:t>What </a:t>
            </a:r>
            <a:r>
              <a:rPr lang="en-US" sz="1920" dirty="0"/>
              <a:t>is unusual about the isotope </a:t>
            </a:r>
            <a:r>
              <a:rPr lang="en-US" sz="1920" dirty="0" smtClean="0"/>
              <a:t>          ? ______________________________________________________ 	</a:t>
            </a:r>
            <a:r>
              <a:rPr lang="en-US" sz="1920" b="1" dirty="0" smtClean="0"/>
              <a:t>[1]</a:t>
            </a:r>
            <a:r>
              <a:rPr lang="en-US" sz="1920" dirty="0" smtClean="0"/>
              <a:t/>
            </a:r>
            <a:br>
              <a:rPr lang="en-US" sz="1920" dirty="0" smtClean="0"/>
            </a:br>
            <a:endParaRPr lang="en-US" sz="1920" dirty="0"/>
          </a:p>
          <a:p>
            <a:pPr marL="811213" indent="-361950">
              <a:buFont typeface="+mj-lt"/>
              <a:buAutoNum type="romanLcPeriod"/>
              <a:tabLst>
                <a:tab pos="1069975" algn="l"/>
                <a:tab pos="1517650" algn="l"/>
                <a:tab pos="8523288" algn="r"/>
              </a:tabLst>
            </a:pPr>
            <a:r>
              <a:rPr lang="en-US" sz="1920" dirty="0" smtClean="0"/>
              <a:t>The </a:t>
            </a:r>
            <a:r>
              <a:rPr lang="en-US" sz="1920" dirty="0"/>
              <a:t>isotope, </a:t>
            </a:r>
            <a:r>
              <a:rPr lang="en-US" sz="1920" dirty="0" smtClean="0"/>
              <a:t>       is </a:t>
            </a:r>
            <a:r>
              <a:rPr lang="en-US" sz="1920" dirty="0"/>
              <a:t>radioactive. What is meant by the term </a:t>
            </a:r>
            <a:r>
              <a:rPr lang="en-US" sz="1920" b="1" dirty="0" smtClean="0"/>
              <a:t>radioactive? _____________________________________________</a:t>
            </a:r>
            <a:br>
              <a:rPr lang="en-US" sz="1920" b="1" dirty="0" smtClean="0"/>
            </a:br>
            <a:r>
              <a:rPr lang="en-US" sz="1920" b="1" dirty="0" smtClean="0"/>
              <a:t>_______________________________________________________________________________________________________________	[3]</a:t>
            </a:r>
            <a:br>
              <a:rPr lang="en-US" sz="1920" b="1" dirty="0" smtClean="0"/>
            </a:br>
            <a:endParaRPr lang="en-US" sz="1920" b="1" dirty="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12</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Action Button: Back or Previous 6">
            <a:hlinkClick r:id="" action="ppaction://hlinkshowjump?jump=lastslideviewed" highlightClick="1"/>
          </p:cNvPr>
          <p:cNvSpPr/>
          <p:nvPr/>
        </p:nvSpPr>
        <p:spPr>
          <a:xfrm>
            <a:off x="8459018" y="4869160"/>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1115616" y="3302358"/>
            <a:ext cx="864096" cy="415307"/>
          </a:xfrm>
          <a:prstGeom prst="rect">
            <a:avLst/>
          </a:prstGeom>
        </p:spPr>
        <p:txBody>
          <a:bodyPr wrap="square">
            <a:spAutoFit/>
          </a:bodyPr>
          <a:lstStyle/>
          <a:p>
            <a:pPr>
              <a:lnSpc>
                <a:spcPts val="800"/>
              </a:lnSpc>
              <a:buClr>
                <a:srgbClr val="0070C0"/>
              </a:buClr>
            </a:pPr>
            <a:r>
              <a:rPr lang="en-US" sz="1400" dirty="0" smtClean="0"/>
              <a:t>1 </a:t>
            </a:r>
            <a:endParaRPr lang="en-US" dirty="0" smtClean="0"/>
          </a:p>
          <a:p>
            <a:pPr>
              <a:lnSpc>
                <a:spcPts val="800"/>
              </a:lnSpc>
              <a:buClr>
                <a:srgbClr val="0070C0"/>
              </a:buClr>
            </a:pPr>
            <a:r>
              <a:rPr lang="en-US" dirty="0" smtClean="0"/>
              <a:t>   H</a:t>
            </a:r>
            <a:endParaRPr lang="en-US" baseline="30000" dirty="0" smtClean="0"/>
          </a:p>
          <a:p>
            <a:pPr>
              <a:lnSpc>
                <a:spcPts val="800"/>
              </a:lnSpc>
              <a:buClr>
                <a:srgbClr val="0070C0"/>
              </a:buClr>
            </a:pPr>
            <a:r>
              <a:rPr lang="en-US" sz="1400" dirty="0" smtClean="0"/>
              <a:t>1</a:t>
            </a:r>
            <a:endParaRPr lang="en-US" dirty="0" smtClean="0"/>
          </a:p>
        </p:txBody>
      </p:sp>
      <p:sp>
        <p:nvSpPr>
          <p:cNvPr id="22" name="Rectangle 21"/>
          <p:cNvSpPr/>
          <p:nvPr/>
        </p:nvSpPr>
        <p:spPr>
          <a:xfrm>
            <a:off x="2267744" y="3302357"/>
            <a:ext cx="864096" cy="415307"/>
          </a:xfrm>
          <a:prstGeom prst="rect">
            <a:avLst/>
          </a:prstGeom>
        </p:spPr>
        <p:txBody>
          <a:bodyPr wrap="square">
            <a:spAutoFit/>
          </a:bodyPr>
          <a:lstStyle/>
          <a:p>
            <a:pPr>
              <a:lnSpc>
                <a:spcPts val="800"/>
              </a:lnSpc>
              <a:buClr>
                <a:srgbClr val="0070C0"/>
              </a:buClr>
            </a:pPr>
            <a:r>
              <a:rPr lang="en-US" sz="1400" dirty="0" smtClean="0"/>
              <a:t>2 </a:t>
            </a:r>
            <a:endParaRPr lang="en-US" dirty="0" smtClean="0"/>
          </a:p>
          <a:p>
            <a:pPr>
              <a:lnSpc>
                <a:spcPts val="800"/>
              </a:lnSpc>
              <a:buClr>
                <a:srgbClr val="0070C0"/>
              </a:buClr>
            </a:pPr>
            <a:r>
              <a:rPr lang="en-US" dirty="0" smtClean="0"/>
              <a:t>   H</a:t>
            </a:r>
            <a:endParaRPr lang="en-US" baseline="30000" dirty="0" smtClean="0"/>
          </a:p>
          <a:p>
            <a:pPr>
              <a:lnSpc>
                <a:spcPts val="800"/>
              </a:lnSpc>
              <a:buClr>
                <a:srgbClr val="0070C0"/>
              </a:buClr>
            </a:pPr>
            <a:r>
              <a:rPr lang="en-US" sz="1400" dirty="0" smtClean="0"/>
              <a:t>1</a:t>
            </a:r>
            <a:endParaRPr lang="en-US" dirty="0" smtClean="0"/>
          </a:p>
        </p:txBody>
      </p:sp>
      <p:sp>
        <p:nvSpPr>
          <p:cNvPr id="23" name="Rectangle 22"/>
          <p:cNvSpPr/>
          <p:nvPr/>
        </p:nvSpPr>
        <p:spPr>
          <a:xfrm>
            <a:off x="3251243" y="3302356"/>
            <a:ext cx="864096" cy="415307"/>
          </a:xfrm>
          <a:prstGeom prst="rect">
            <a:avLst/>
          </a:prstGeom>
        </p:spPr>
        <p:txBody>
          <a:bodyPr wrap="square">
            <a:spAutoFit/>
          </a:bodyPr>
          <a:lstStyle/>
          <a:p>
            <a:pPr>
              <a:lnSpc>
                <a:spcPts val="800"/>
              </a:lnSpc>
              <a:buClr>
                <a:srgbClr val="0070C0"/>
              </a:buClr>
            </a:pPr>
            <a:r>
              <a:rPr lang="en-US" sz="1400" dirty="0" smtClean="0"/>
              <a:t>3 </a:t>
            </a:r>
            <a:endParaRPr lang="en-US" dirty="0" smtClean="0"/>
          </a:p>
          <a:p>
            <a:pPr>
              <a:lnSpc>
                <a:spcPts val="800"/>
              </a:lnSpc>
              <a:buClr>
                <a:srgbClr val="0070C0"/>
              </a:buClr>
            </a:pPr>
            <a:r>
              <a:rPr lang="en-US" dirty="0" smtClean="0"/>
              <a:t>   H</a:t>
            </a:r>
            <a:endParaRPr lang="en-US" baseline="30000" dirty="0" smtClean="0"/>
          </a:p>
          <a:p>
            <a:pPr>
              <a:lnSpc>
                <a:spcPts val="800"/>
              </a:lnSpc>
              <a:buClr>
                <a:srgbClr val="0070C0"/>
              </a:buClr>
            </a:pPr>
            <a:r>
              <a:rPr lang="en-US" sz="1400" dirty="0" smtClean="0"/>
              <a:t>1</a:t>
            </a:r>
            <a:endParaRPr lang="en-US" dirty="0" smtClean="0"/>
          </a:p>
        </p:txBody>
      </p:sp>
      <p:sp>
        <p:nvSpPr>
          <p:cNvPr id="24" name="Rectangle 23"/>
          <p:cNvSpPr/>
          <p:nvPr/>
        </p:nvSpPr>
        <p:spPr>
          <a:xfrm>
            <a:off x="4788024" y="4149080"/>
            <a:ext cx="864096" cy="415307"/>
          </a:xfrm>
          <a:prstGeom prst="rect">
            <a:avLst/>
          </a:prstGeom>
        </p:spPr>
        <p:txBody>
          <a:bodyPr wrap="square">
            <a:spAutoFit/>
          </a:bodyPr>
          <a:lstStyle/>
          <a:p>
            <a:pPr>
              <a:lnSpc>
                <a:spcPts val="800"/>
              </a:lnSpc>
              <a:buClr>
                <a:srgbClr val="0070C0"/>
              </a:buClr>
            </a:pPr>
            <a:r>
              <a:rPr lang="en-US" sz="1400" dirty="0" smtClean="0"/>
              <a:t>1 </a:t>
            </a:r>
            <a:endParaRPr lang="en-US" dirty="0" smtClean="0"/>
          </a:p>
          <a:p>
            <a:pPr>
              <a:lnSpc>
                <a:spcPts val="800"/>
              </a:lnSpc>
              <a:buClr>
                <a:srgbClr val="0070C0"/>
              </a:buClr>
            </a:pPr>
            <a:r>
              <a:rPr lang="en-US" dirty="0" smtClean="0"/>
              <a:t>   H</a:t>
            </a:r>
            <a:endParaRPr lang="en-US" baseline="30000" dirty="0" smtClean="0"/>
          </a:p>
          <a:p>
            <a:pPr>
              <a:lnSpc>
                <a:spcPts val="800"/>
              </a:lnSpc>
              <a:buClr>
                <a:srgbClr val="0070C0"/>
              </a:buClr>
            </a:pPr>
            <a:r>
              <a:rPr lang="en-US" sz="1400" dirty="0" smtClean="0"/>
              <a:t>1</a:t>
            </a:r>
            <a:endParaRPr lang="en-US" dirty="0" smtClean="0"/>
          </a:p>
        </p:txBody>
      </p:sp>
      <p:sp>
        <p:nvSpPr>
          <p:cNvPr id="25" name="Rectangle 24"/>
          <p:cNvSpPr/>
          <p:nvPr/>
        </p:nvSpPr>
        <p:spPr>
          <a:xfrm>
            <a:off x="2483768" y="4984031"/>
            <a:ext cx="864096" cy="415307"/>
          </a:xfrm>
          <a:prstGeom prst="rect">
            <a:avLst/>
          </a:prstGeom>
        </p:spPr>
        <p:txBody>
          <a:bodyPr wrap="square">
            <a:spAutoFit/>
          </a:bodyPr>
          <a:lstStyle/>
          <a:p>
            <a:pPr>
              <a:lnSpc>
                <a:spcPts val="800"/>
              </a:lnSpc>
              <a:buClr>
                <a:srgbClr val="0070C0"/>
              </a:buClr>
            </a:pPr>
            <a:r>
              <a:rPr lang="en-US" sz="1400" dirty="0" smtClean="0"/>
              <a:t>3 </a:t>
            </a:r>
            <a:endParaRPr lang="en-US" dirty="0" smtClean="0"/>
          </a:p>
          <a:p>
            <a:pPr>
              <a:lnSpc>
                <a:spcPts val="800"/>
              </a:lnSpc>
              <a:buClr>
                <a:srgbClr val="0070C0"/>
              </a:buClr>
            </a:pPr>
            <a:r>
              <a:rPr lang="en-US" dirty="0" smtClean="0"/>
              <a:t>  H</a:t>
            </a:r>
            <a:endParaRPr lang="en-US" baseline="30000" dirty="0" smtClean="0"/>
          </a:p>
          <a:p>
            <a:pPr>
              <a:lnSpc>
                <a:spcPts val="800"/>
              </a:lnSpc>
              <a:buClr>
                <a:srgbClr val="0070C0"/>
              </a:buClr>
            </a:pPr>
            <a:r>
              <a:rPr lang="en-US" sz="1400" dirty="0" smtClean="0"/>
              <a:t>1</a:t>
            </a:r>
            <a:endParaRPr lang="en-US" dirty="0" smtClean="0"/>
          </a:p>
        </p:txBody>
      </p:sp>
    </p:spTree>
    <p:extLst>
      <p:ext uri="{BB962C8B-B14F-4D97-AF65-F5344CB8AC3E}">
        <p14:creationId xmlns:p14="http://schemas.microsoft.com/office/powerpoint/2010/main" val="716939198"/>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500" dirty="0" smtClean="0"/>
              <a:t>Chapter 3.3 </a:t>
            </a:r>
            <a:r>
              <a:rPr lang="en-GB" sz="3500" dirty="0"/>
              <a:t>– </a:t>
            </a:r>
            <a:r>
              <a:rPr lang="en-GB" sz="3500" dirty="0" smtClean="0"/>
              <a:t>Revision Book Questions</a:t>
            </a:r>
            <a:endParaRPr lang="en-GB" sz="3500" b="1" dirty="0" smtClean="0"/>
          </a:p>
        </p:txBody>
      </p:sp>
      <p:sp>
        <p:nvSpPr>
          <p:cNvPr id="34" name="Rectangle 33"/>
          <p:cNvSpPr/>
          <p:nvPr/>
        </p:nvSpPr>
        <p:spPr>
          <a:xfrm>
            <a:off x="179512" y="1124744"/>
            <a:ext cx="8712968" cy="4939814"/>
          </a:xfrm>
          <a:prstGeom prst="rect">
            <a:avLst/>
          </a:prstGeom>
          <a:solidFill>
            <a:srgbClr val="F5FC9A"/>
          </a:solidFill>
          <a:ln w="57150">
            <a:solidFill>
              <a:srgbClr val="002060"/>
            </a:solidFill>
          </a:ln>
        </p:spPr>
        <p:txBody>
          <a:bodyPr wrap="square">
            <a:spAutoFit/>
          </a:bodyPr>
          <a:lstStyle/>
          <a:p>
            <a:pPr marL="449263">
              <a:tabLst>
                <a:tab pos="1069975" algn="l"/>
                <a:tab pos="1517650" algn="l"/>
                <a:tab pos="8523288" algn="r"/>
              </a:tabLst>
            </a:pPr>
            <a:r>
              <a:rPr lang="en-US" sz="2100" dirty="0" smtClean="0"/>
              <a:t>c</a:t>
            </a:r>
            <a:r>
              <a:rPr lang="en-US" sz="2100" dirty="0"/>
              <a:t>. The mass of the isotope phosphorus-32 and its radioactivity was measured over a number of days. The table shows the </a:t>
            </a:r>
            <a:r>
              <a:rPr lang="en-US" sz="2100" dirty="0" smtClean="0"/>
              <a:t>results.</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err="1" smtClean="0"/>
              <a:t>i</a:t>
            </a:r>
            <a:r>
              <a:rPr lang="en-US" sz="2100" dirty="0"/>
              <a:t>. Describe how the mass of phosphorus-32 changes with time.</a:t>
            </a:r>
          </a:p>
          <a:p>
            <a:pPr marL="361950">
              <a:tabLst>
                <a:tab pos="1069975" algn="l"/>
                <a:tab pos="1517650" algn="l"/>
                <a:tab pos="8523288" algn="r"/>
              </a:tabLst>
            </a:pPr>
            <a:r>
              <a:rPr lang="en-US" sz="2100" dirty="0" smtClean="0"/>
              <a:t>__________________________________________________________________________________________________________________________________________________________________	 </a:t>
            </a:r>
            <a:r>
              <a:rPr lang="en-US" sz="2100" dirty="0"/>
              <a:t>[</a:t>
            </a:r>
            <a:r>
              <a:rPr lang="en-US" sz="2100" dirty="0" smtClean="0"/>
              <a:t>2]</a:t>
            </a:r>
            <a:br>
              <a:rPr lang="en-US" sz="2100" dirty="0" smtClean="0"/>
            </a:br>
            <a:r>
              <a:rPr lang="en-US" sz="2100" dirty="0" smtClean="0"/>
              <a:t>ii</a:t>
            </a:r>
            <a:r>
              <a:rPr lang="en-US" sz="2100" dirty="0"/>
              <a:t>. Predict the radioactivity at 42 </a:t>
            </a:r>
            <a:r>
              <a:rPr lang="en-US" sz="2100" dirty="0" smtClean="0"/>
              <a:t>days _________________________</a:t>
            </a:r>
            <a:br>
              <a:rPr lang="en-US" sz="2100" dirty="0" smtClean="0"/>
            </a:br>
            <a:r>
              <a:rPr lang="en-US" sz="2100" dirty="0" smtClean="0"/>
              <a:t>____________________________________________________	 </a:t>
            </a:r>
            <a:r>
              <a:rPr lang="en-US" sz="2100" dirty="0"/>
              <a:t>[1]</a:t>
            </a:r>
            <a:endParaRPr lang="en-US" sz="2100" b="1" dirty="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Action Button: Back or Previous 6">
            <a:hlinkClick r:id="" action="ppaction://hlinkshowjump?jump=lastslideviewed" highlightClick="1"/>
          </p:cNvPr>
          <p:cNvSpPr/>
          <p:nvPr/>
        </p:nvSpPr>
        <p:spPr>
          <a:xfrm>
            <a:off x="8459018" y="4077072"/>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 name="Table 1"/>
          <p:cNvGraphicFramePr>
            <a:graphicFrameLocks noGrp="1"/>
          </p:cNvGraphicFramePr>
          <p:nvPr>
            <p:extLst>
              <p:ext uri="{D42A27DB-BD31-4B8C-83A1-F6EECF244321}">
                <p14:modId xmlns:p14="http://schemas.microsoft.com/office/powerpoint/2010/main" val="357723321"/>
              </p:ext>
            </p:extLst>
          </p:nvPr>
        </p:nvGraphicFramePr>
        <p:xfrm>
          <a:off x="395535" y="1948206"/>
          <a:ext cx="8280921" cy="1981200"/>
        </p:xfrm>
        <a:graphic>
          <a:graphicData uri="http://schemas.openxmlformats.org/drawingml/2006/table">
            <a:tbl>
              <a:tblPr firstRow="1" bandRow="1">
                <a:tableStyleId>{5C22544A-7EE6-4342-B048-85BDC9FD1C3A}</a:tableStyleId>
              </a:tblPr>
              <a:tblGrid>
                <a:gridCol w="1743352"/>
                <a:gridCol w="3777262"/>
                <a:gridCol w="2760307"/>
              </a:tblGrid>
              <a:tr h="370840">
                <a:tc>
                  <a:txBody>
                    <a:bodyPr/>
                    <a:lstStyle/>
                    <a:p>
                      <a:r>
                        <a:rPr lang="en-GB" sz="2000" dirty="0" smtClean="0"/>
                        <a:t>Time / days</a:t>
                      </a:r>
                      <a:endParaRPr lang="en-GB" sz="2000" dirty="0"/>
                    </a:p>
                  </a:txBody>
                  <a:tcPr/>
                </a:tc>
                <a:tc>
                  <a:txBody>
                    <a:bodyPr/>
                    <a:lstStyle/>
                    <a:p>
                      <a:r>
                        <a:rPr lang="en-GB" sz="2000" dirty="0" smtClean="0"/>
                        <a:t>Mass of phosphorus -32/mg</a:t>
                      </a:r>
                      <a:endParaRPr lang="en-GB" sz="2000" dirty="0"/>
                    </a:p>
                  </a:txBody>
                  <a:tcPr/>
                </a:tc>
                <a:tc>
                  <a:txBody>
                    <a:bodyPr/>
                    <a:lstStyle/>
                    <a:p>
                      <a:r>
                        <a:rPr lang="en-GB" sz="2000" dirty="0" smtClean="0"/>
                        <a:t>Radioactivity / </a:t>
                      </a:r>
                      <a:r>
                        <a:rPr lang="en-GB" sz="2000" dirty="0" err="1" smtClean="0"/>
                        <a:t>cpm</a:t>
                      </a:r>
                      <a:endParaRPr lang="en-GB" sz="2000" dirty="0"/>
                    </a:p>
                  </a:txBody>
                  <a:tcPr/>
                </a:tc>
              </a:tr>
              <a:tr h="370840">
                <a:tc>
                  <a:txBody>
                    <a:bodyPr/>
                    <a:lstStyle/>
                    <a:p>
                      <a:pPr algn="ctr"/>
                      <a:r>
                        <a:rPr lang="en-GB" sz="2000" dirty="0" smtClean="0"/>
                        <a:t>0</a:t>
                      </a:r>
                      <a:endParaRPr lang="en-GB" sz="2000" dirty="0"/>
                    </a:p>
                  </a:txBody>
                  <a:tcPr/>
                </a:tc>
                <a:tc>
                  <a:txBody>
                    <a:bodyPr/>
                    <a:lstStyle/>
                    <a:p>
                      <a:pPr algn="ctr"/>
                      <a:r>
                        <a:rPr lang="en-GB" sz="2000" dirty="0" smtClean="0"/>
                        <a:t>100</a:t>
                      </a:r>
                      <a:endParaRPr lang="en-GB" sz="2000" dirty="0"/>
                    </a:p>
                  </a:txBody>
                  <a:tcPr/>
                </a:tc>
                <a:tc>
                  <a:txBody>
                    <a:bodyPr/>
                    <a:lstStyle/>
                    <a:p>
                      <a:pPr algn="ctr"/>
                      <a:r>
                        <a:rPr lang="en-GB" sz="2000" dirty="0" smtClean="0"/>
                        <a:t>200</a:t>
                      </a:r>
                      <a:endParaRPr lang="en-GB" sz="2000" dirty="0"/>
                    </a:p>
                  </a:txBody>
                  <a:tcPr/>
                </a:tc>
              </a:tr>
              <a:tr h="370840">
                <a:tc>
                  <a:txBody>
                    <a:bodyPr/>
                    <a:lstStyle/>
                    <a:p>
                      <a:pPr algn="ctr"/>
                      <a:r>
                        <a:rPr lang="en-GB" sz="2000" dirty="0" smtClean="0"/>
                        <a:t>14</a:t>
                      </a:r>
                      <a:endParaRPr lang="en-GB" sz="2000" dirty="0"/>
                    </a:p>
                  </a:txBody>
                  <a:tcPr/>
                </a:tc>
                <a:tc>
                  <a:txBody>
                    <a:bodyPr/>
                    <a:lstStyle/>
                    <a:p>
                      <a:pPr algn="ctr"/>
                      <a:r>
                        <a:rPr lang="en-GB" sz="2000" dirty="0" smtClean="0"/>
                        <a:t>50</a:t>
                      </a:r>
                      <a:endParaRPr lang="en-GB" sz="2000" dirty="0"/>
                    </a:p>
                  </a:txBody>
                  <a:tcPr/>
                </a:tc>
                <a:tc>
                  <a:txBody>
                    <a:bodyPr/>
                    <a:lstStyle/>
                    <a:p>
                      <a:pPr algn="ctr"/>
                      <a:r>
                        <a:rPr lang="en-GB" sz="2000" dirty="0" smtClean="0"/>
                        <a:t>100</a:t>
                      </a:r>
                      <a:endParaRPr lang="en-GB" sz="2000" dirty="0"/>
                    </a:p>
                  </a:txBody>
                  <a:tcPr/>
                </a:tc>
              </a:tr>
              <a:tr h="370840">
                <a:tc>
                  <a:txBody>
                    <a:bodyPr/>
                    <a:lstStyle/>
                    <a:p>
                      <a:pPr algn="ctr"/>
                      <a:r>
                        <a:rPr lang="en-GB" sz="2000" dirty="0" smtClean="0"/>
                        <a:t>28</a:t>
                      </a:r>
                      <a:endParaRPr lang="en-GB" sz="2000" dirty="0"/>
                    </a:p>
                  </a:txBody>
                  <a:tcPr/>
                </a:tc>
                <a:tc>
                  <a:txBody>
                    <a:bodyPr/>
                    <a:lstStyle/>
                    <a:p>
                      <a:pPr algn="ctr"/>
                      <a:r>
                        <a:rPr lang="en-GB" sz="2000" dirty="0" smtClean="0"/>
                        <a:t>25</a:t>
                      </a:r>
                      <a:endParaRPr lang="en-GB" sz="2000" dirty="0"/>
                    </a:p>
                  </a:txBody>
                  <a:tcPr/>
                </a:tc>
                <a:tc>
                  <a:txBody>
                    <a:bodyPr/>
                    <a:lstStyle/>
                    <a:p>
                      <a:pPr algn="ctr"/>
                      <a:r>
                        <a:rPr lang="en-GB" sz="2000" dirty="0" smtClean="0"/>
                        <a:t>50</a:t>
                      </a:r>
                      <a:endParaRPr lang="en-GB" sz="2000" dirty="0"/>
                    </a:p>
                  </a:txBody>
                  <a:tcPr/>
                </a:tc>
              </a:tr>
              <a:tr h="370840">
                <a:tc>
                  <a:txBody>
                    <a:bodyPr/>
                    <a:lstStyle/>
                    <a:p>
                      <a:pPr algn="ctr"/>
                      <a:r>
                        <a:rPr lang="en-GB" sz="2000" dirty="0" smtClean="0"/>
                        <a:t>42</a:t>
                      </a:r>
                      <a:endParaRPr lang="en-GB" sz="2000" dirty="0"/>
                    </a:p>
                  </a:txBody>
                  <a:tcPr/>
                </a:tc>
                <a:tc>
                  <a:txBody>
                    <a:bodyPr/>
                    <a:lstStyle/>
                    <a:p>
                      <a:pPr algn="ctr"/>
                      <a:r>
                        <a:rPr lang="en-GB" sz="2000" dirty="0" smtClean="0"/>
                        <a:t>12.5</a:t>
                      </a:r>
                      <a:endParaRPr lang="en-GB" sz="2000" dirty="0"/>
                    </a:p>
                  </a:txBody>
                  <a:tcPr/>
                </a:tc>
                <a:tc>
                  <a:txBody>
                    <a:bodyPr/>
                    <a:lstStyle/>
                    <a:p>
                      <a:pPr algn="ctr"/>
                      <a:endParaRPr lang="en-GB" sz="2000" dirty="0"/>
                    </a:p>
                  </a:txBody>
                  <a:tcPr/>
                </a:tc>
              </a:tr>
            </a:tbl>
          </a:graphicData>
        </a:graphic>
      </p:graphicFrame>
    </p:spTree>
    <p:extLst>
      <p:ext uri="{BB962C8B-B14F-4D97-AF65-F5344CB8AC3E}">
        <p14:creationId xmlns:p14="http://schemas.microsoft.com/office/powerpoint/2010/main" val="3254001153"/>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67262"/>
            <a:ext cx="7560840" cy="625434"/>
          </a:xfrm>
        </p:spPr>
        <p:txBody>
          <a:bodyPr>
            <a:noAutofit/>
          </a:bodyPr>
          <a:lstStyle/>
          <a:p>
            <a:r>
              <a:rPr lang="en-GB" sz="3500" dirty="0" smtClean="0"/>
              <a:t>Chapter 3.3 </a:t>
            </a:r>
            <a:r>
              <a:rPr lang="en-GB" sz="3500" dirty="0"/>
              <a:t>– </a:t>
            </a:r>
            <a:r>
              <a:rPr lang="en-GB" sz="3500" dirty="0" smtClean="0"/>
              <a:t>Revision Book Questions</a:t>
            </a:r>
            <a:endParaRPr lang="en-GB" sz="3500" b="1" dirty="0" smtClean="0"/>
          </a:p>
        </p:txBody>
      </p:sp>
      <p:sp>
        <p:nvSpPr>
          <p:cNvPr id="34" name="Rectangle 33"/>
          <p:cNvSpPr/>
          <p:nvPr/>
        </p:nvSpPr>
        <p:spPr>
          <a:xfrm>
            <a:off x="179512" y="1124744"/>
            <a:ext cx="8712968" cy="4939814"/>
          </a:xfrm>
          <a:prstGeom prst="rect">
            <a:avLst/>
          </a:prstGeom>
          <a:solidFill>
            <a:srgbClr val="F5FC9A"/>
          </a:solidFill>
          <a:ln w="57150">
            <a:solidFill>
              <a:srgbClr val="002060"/>
            </a:solidFill>
          </a:ln>
        </p:spPr>
        <p:txBody>
          <a:bodyPr wrap="square">
            <a:spAutoFit/>
          </a:bodyPr>
          <a:lstStyle/>
          <a:p>
            <a:pPr marL="457200" indent="-457200">
              <a:buFont typeface="+mj-lt"/>
              <a:buAutoNum type="arabicPeriod" startAt="2"/>
              <a:tabLst>
                <a:tab pos="1069975" algn="l"/>
                <a:tab pos="1517650" algn="l"/>
                <a:tab pos="8523288" algn="r"/>
              </a:tabLst>
            </a:pPr>
            <a:r>
              <a:rPr lang="en-US" sz="2100" dirty="0" smtClean="0"/>
              <a:t>Link </a:t>
            </a:r>
            <a:r>
              <a:rPr lang="en-US" sz="2100" dirty="0"/>
              <a:t>the radioisotopes on the left with their uses on the right</a:t>
            </a:r>
            <a:r>
              <a:rPr lang="en-US" sz="2100" dirty="0" smtClean="0"/>
              <a:t>.</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endParaRPr lang="en-US" sz="2100" dirty="0" smtClean="0"/>
          </a:p>
          <a:p>
            <a:pPr marL="457200" indent="-457200">
              <a:buFont typeface="+mj-lt"/>
              <a:buAutoNum type="arabicPeriod" startAt="2"/>
              <a:tabLst>
                <a:tab pos="1069975" algn="l"/>
                <a:tab pos="1881188" algn="l"/>
                <a:tab pos="3863975" algn="l"/>
                <a:tab pos="8523288" algn="r"/>
              </a:tabLst>
            </a:pPr>
            <a:r>
              <a:rPr lang="en-US" sz="2100" dirty="0" smtClean="0"/>
              <a:t>a. Complete this equation.</a:t>
            </a:r>
            <a:br>
              <a:rPr lang="en-US" sz="2100" dirty="0" smtClean="0"/>
            </a:br>
            <a:r>
              <a:rPr lang="en-US" sz="2100" dirty="0" smtClean="0"/>
              <a:t/>
            </a:r>
            <a:br>
              <a:rPr lang="en-US" sz="2100" dirty="0" smtClean="0"/>
            </a:br>
            <a:r>
              <a:rPr lang="en-US" sz="2100" dirty="0" smtClean="0"/>
              <a:t>		</a:t>
            </a:r>
            <a:r>
              <a:rPr lang="en-US" sz="2100" dirty="0" smtClean="0">
                <a:sym typeface="Wingdings 3" panose="05040102010807070707" pitchFamily="18" charset="2"/>
              </a:rPr>
              <a:t>	+ ________________ 	[2]</a:t>
            </a:r>
            <a:r>
              <a:rPr lang="en-US" sz="2100" dirty="0" smtClean="0"/>
              <a:t/>
            </a:r>
            <a:br>
              <a:rPr lang="en-US" sz="2100" dirty="0" smtClean="0"/>
            </a:br>
            <a:r>
              <a:rPr lang="en-US" sz="2100" dirty="0" smtClean="0"/>
              <a:t/>
            </a:r>
            <a:br>
              <a:rPr lang="en-US" sz="2100" dirty="0" smtClean="0"/>
            </a:br>
            <a:r>
              <a:rPr lang="en-US" sz="2100" dirty="0" smtClean="0"/>
              <a:t>b. Describe the three main types of radioactivity. Use books or the internet to help you. 		[6]</a:t>
            </a:r>
            <a:endParaRPr lang="en-US" sz="2100" dirty="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Action Button: Back or Previous 6">
            <a:hlinkClick r:id="" action="ppaction://hlinkshowjump?jump=lastslideviewed" highlightClick="1"/>
          </p:cNvPr>
          <p:cNvSpPr/>
          <p:nvPr/>
        </p:nvSpPr>
        <p:spPr>
          <a:xfrm>
            <a:off x="8459018" y="4077072"/>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971600" y="2276872"/>
            <a:ext cx="1667444" cy="400110"/>
          </a:xfrm>
          <a:prstGeom prst="rect">
            <a:avLst/>
          </a:prstGeom>
          <a:solidFill>
            <a:srgbClr val="C1D6FF"/>
          </a:solidFill>
          <a:ln>
            <a:solidFill>
              <a:srgbClr val="002060"/>
            </a:solidFill>
          </a:ln>
        </p:spPr>
        <p:txBody>
          <a:bodyPr wrap="none" rtlCol="0">
            <a:spAutoFit/>
          </a:bodyPr>
          <a:lstStyle/>
          <a:p>
            <a:pPr algn="ctr"/>
            <a:r>
              <a:rPr lang="en-GB" sz="2000" dirty="0" smtClean="0"/>
              <a:t>Uranium-235</a:t>
            </a:r>
            <a:endParaRPr lang="en-GB" sz="2000" dirty="0"/>
          </a:p>
        </p:txBody>
      </p:sp>
      <p:sp>
        <p:nvSpPr>
          <p:cNvPr id="10" name="TextBox 9"/>
          <p:cNvSpPr txBox="1"/>
          <p:nvPr/>
        </p:nvSpPr>
        <p:spPr>
          <a:xfrm>
            <a:off x="971598" y="2827255"/>
            <a:ext cx="1653018" cy="400110"/>
          </a:xfrm>
          <a:prstGeom prst="rect">
            <a:avLst/>
          </a:prstGeom>
          <a:solidFill>
            <a:srgbClr val="C1D6FF"/>
          </a:solidFill>
          <a:ln>
            <a:solidFill>
              <a:srgbClr val="002060"/>
            </a:solidFill>
          </a:ln>
        </p:spPr>
        <p:txBody>
          <a:bodyPr wrap="square" rtlCol="0">
            <a:spAutoFit/>
          </a:bodyPr>
          <a:lstStyle/>
          <a:p>
            <a:pPr algn="ctr"/>
            <a:r>
              <a:rPr lang="en-GB" sz="2000" dirty="0" smtClean="0"/>
              <a:t>Cobalt-60</a:t>
            </a:r>
            <a:endParaRPr lang="en-GB" sz="2000" dirty="0"/>
          </a:p>
        </p:txBody>
      </p:sp>
      <p:sp>
        <p:nvSpPr>
          <p:cNvPr id="12" name="TextBox 11"/>
          <p:cNvSpPr txBox="1"/>
          <p:nvPr/>
        </p:nvSpPr>
        <p:spPr>
          <a:xfrm>
            <a:off x="971598" y="3377638"/>
            <a:ext cx="1667445" cy="400110"/>
          </a:xfrm>
          <a:prstGeom prst="rect">
            <a:avLst/>
          </a:prstGeom>
          <a:solidFill>
            <a:srgbClr val="C1D6FF"/>
          </a:solidFill>
          <a:ln>
            <a:solidFill>
              <a:srgbClr val="002060"/>
            </a:solidFill>
          </a:ln>
        </p:spPr>
        <p:txBody>
          <a:bodyPr wrap="square" rtlCol="0">
            <a:spAutoFit/>
          </a:bodyPr>
          <a:lstStyle/>
          <a:p>
            <a:pPr algn="ctr"/>
            <a:r>
              <a:rPr lang="en-GB" sz="2000" dirty="0" smtClean="0"/>
              <a:t>Carbon-14</a:t>
            </a:r>
            <a:endParaRPr lang="en-GB" sz="2000" dirty="0"/>
          </a:p>
        </p:txBody>
      </p:sp>
      <p:sp>
        <p:nvSpPr>
          <p:cNvPr id="13" name="TextBox 12"/>
          <p:cNvSpPr txBox="1"/>
          <p:nvPr/>
        </p:nvSpPr>
        <p:spPr>
          <a:xfrm>
            <a:off x="4378957" y="2276872"/>
            <a:ext cx="4300546" cy="400110"/>
          </a:xfrm>
          <a:prstGeom prst="rect">
            <a:avLst/>
          </a:prstGeom>
          <a:solidFill>
            <a:srgbClr val="C1D6FF"/>
          </a:solidFill>
          <a:ln>
            <a:solidFill>
              <a:srgbClr val="002060"/>
            </a:solidFill>
          </a:ln>
        </p:spPr>
        <p:txBody>
          <a:bodyPr wrap="square" rtlCol="0">
            <a:spAutoFit/>
          </a:bodyPr>
          <a:lstStyle/>
          <a:p>
            <a:pPr algn="ctr"/>
            <a:r>
              <a:rPr lang="en-US" sz="2000" dirty="0"/>
              <a:t>used to kill bacteria in food</a:t>
            </a:r>
            <a:endParaRPr lang="en-GB" sz="2000" dirty="0"/>
          </a:p>
        </p:txBody>
      </p:sp>
      <p:sp>
        <p:nvSpPr>
          <p:cNvPr id="14" name="TextBox 13"/>
          <p:cNvSpPr txBox="1"/>
          <p:nvPr/>
        </p:nvSpPr>
        <p:spPr>
          <a:xfrm>
            <a:off x="4378956" y="2827255"/>
            <a:ext cx="4286118" cy="400110"/>
          </a:xfrm>
          <a:prstGeom prst="rect">
            <a:avLst/>
          </a:prstGeom>
          <a:solidFill>
            <a:srgbClr val="C1D6FF"/>
          </a:solidFill>
          <a:ln>
            <a:solidFill>
              <a:srgbClr val="002060"/>
            </a:solidFill>
          </a:ln>
        </p:spPr>
        <p:txBody>
          <a:bodyPr wrap="square" rtlCol="0">
            <a:spAutoFit/>
          </a:bodyPr>
          <a:lstStyle/>
          <a:p>
            <a:pPr algn="ctr"/>
            <a:r>
              <a:rPr lang="en-US" sz="2000" dirty="0"/>
              <a:t>used to produce electrical energy</a:t>
            </a:r>
            <a:endParaRPr lang="en-GB" sz="2000" dirty="0"/>
          </a:p>
        </p:txBody>
      </p:sp>
      <p:sp>
        <p:nvSpPr>
          <p:cNvPr id="15" name="TextBox 14"/>
          <p:cNvSpPr txBox="1"/>
          <p:nvPr/>
        </p:nvSpPr>
        <p:spPr>
          <a:xfrm>
            <a:off x="4355976" y="3377638"/>
            <a:ext cx="4323526" cy="400110"/>
          </a:xfrm>
          <a:prstGeom prst="rect">
            <a:avLst/>
          </a:prstGeom>
          <a:solidFill>
            <a:srgbClr val="C1D6FF"/>
          </a:solidFill>
          <a:ln>
            <a:solidFill>
              <a:srgbClr val="002060"/>
            </a:solidFill>
          </a:ln>
        </p:spPr>
        <p:txBody>
          <a:bodyPr wrap="square" rtlCol="0">
            <a:spAutoFit/>
          </a:bodyPr>
          <a:lstStyle/>
          <a:p>
            <a:pPr algn="ctr"/>
            <a:r>
              <a:rPr lang="en-US" sz="2000" dirty="0"/>
              <a:t>used to date ancient pieces of cloth</a:t>
            </a:r>
            <a:endParaRPr lang="en-GB" sz="2000" dirty="0"/>
          </a:p>
        </p:txBody>
      </p:sp>
      <p:sp>
        <p:nvSpPr>
          <p:cNvPr id="16" name="Rectangle 15"/>
          <p:cNvSpPr/>
          <p:nvPr/>
        </p:nvSpPr>
        <p:spPr>
          <a:xfrm>
            <a:off x="994932" y="4667427"/>
            <a:ext cx="984780" cy="400110"/>
          </a:xfrm>
          <a:prstGeom prst="rect">
            <a:avLst/>
          </a:prstGeom>
        </p:spPr>
        <p:txBody>
          <a:bodyPr wrap="square">
            <a:spAutoFit/>
          </a:bodyPr>
          <a:lstStyle/>
          <a:p>
            <a:pPr>
              <a:lnSpc>
                <a:spcPts val="800"/>
              </a:lnSpc>
              <a:buClr>
                <a:srgbClr val="0070C0"/>
              </a:buClr>
            </a:pPr>
            <a:r>
              <a:rPr lang="en-US" sz="1600" dirty="0" smtClean="0"/>
              <a:t>226 </a:t>
            </a:r>
            <a:endParaRPr lang="en-US" sz="2000" dirty="0" smtClean="0"/>
          </a:p>
          <a:p>
            <a:pPr>
              <a:lnSpc>
                <a:spcPts val="800"/>
              </a:lnSpc>
              <a:buClr>
                <a:srgbClr val="0070C0"/>
              </a:buClr>
            </a:pPr>
            <a:r>
              <a:rPr lang="en-US" sz="2000" dirty="0" smtClean="0"/>
              <a:t>      Ra</a:t>
            </a:r>
            <a:endParaRPr lang="en-US" sz="2000" baseline="30000" dirty="0" smtClean="0"/>
          </a:p>
          <a:p>
            <a:pPr>
              <a:lnSpc>
                <a:spcPts val="800"/>
              </a:lnSpc>
              <a:buClr>
                <a:srgbClr val="0070C0"/>
              </a:buClr>
            </a:pPr>
            <a:r>
              <a:rPr lang="en-US" sz="1600" dirty="0" smtClean="0"/>
              <a:t>88</a:t>
            </a:r>
            <a:endParaRPr lang="en-US" sz="2000" dirty="0" smtClean="0"/>
          </a:p>
        </p:txBody>
      </p:sp>
      <p:sp>
        <p:nvSpPr>
          <p:cNvPr id="17" name="Rectangle 16"/>
          <p:cNvSpPr/>
          <p:nvPr/>
        </p:nvSpPr>
        <p:spPr>
          <a:xfrm>
            <a:off x="2915816" y="4667426"/>
            <a:ext cx="1080120" cy="415307"/>
          </a:xfrm>
          <a:prstGeom prst="rect">
            <a:avLst/>
          </a:prstGeom>
        </p:spPr>
        <p:txBody>
          <a:bodyPr wrap="square">
            <a:spAutoFit/>
          </a:bodyPr>
          <a:lstStyle/>
          <a:p>
            <a:pPr>
              <a:lnSpc>
                <a:spcPts val="800"/>
              </a:lnSpc>
              <a:buClr>
                <a:srgbClr val="0070C0"/>
              </a:buClr>
            </a:pPr>
            <a:r>
              <a:rPr lang="en-US" sz="1600" dirty="0" smtClean="0"/>
              <a:t>222 </a:t>
            </a:r>
            <a:endParaRPr lang="en-US" sz="2000" dirty="0" smtClean="0"/>
          </a:p>
          <a:p>
            <a:pPr>
              <a:lnSpc>
                <a:spcPts val="800"/>
              </a:lnSpc>
              <a:buClr>
                <a:srgbClr val="0070C0"/>
              </a:buClr>
            </a:pPr>
            <a:r>
              <a:rPr lang="en-US" sz="2000" dirty="0" smtClean="0"/>
              <a:t>      Rn</a:t>
            </a:r>
            <a:endParaRPr lang="en-US" sz="2000" baseline="30000" dirty="0" smtClean="0"/>
          </a:p>
          <a:p>
            <a:pPr>
              <a:lnSpc>
                <a:spcPts val="800"/>
              </a:lnSpc>
              <a:buClr>
                <a:srgbClr val="0070C0"/>
              </a:buClr>
            </a:pPr>
            <a:r>
              <a:rPr lang="en-US" sz="1600" dirty="0" smtClean="0"/>
              <a:t>86</a:t>
            </a:r>
            <a:endParaRPr lang="en-US" sz="2000" dirty="0" smtClean="0"/>
          </a:p>
        </p:txBody>
      </p:sp>
    </p:spTree>
    <p:extLst>
      <p:ext uri="{BB962C8B-B14F-4D97-AF65-F5344CB8AC3E}">
        <p14:creationId xmlns:p14="http://schemas.microsoft.com/office/powerpoint/2010/main" val="1787705239"/>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67262"/>
            <a:ext cx="7560840" cy="625434"/>
          </a:xfrm>
        </p:spPr>
        <p:txBody>
          <a:bodyPr>
            <a:noAutofit/>
          </a:bodyPr>
          <a:lstStyle/>
          <a:p>
            <a:r>
              <a:rPr lang="en-GB" sz="3500" dirty="0" smtClean="0"/>
              <a:t>Chapter 3.4 </a:t>
            </a:r>
            <a:r>
              <a:rPr lang="en-GB" sz="3500" dirty="0"/>
              <a:t>– </a:t>
            </a:r>
            <a:r>
              <a:rPr lang="en-GB" sz="3500" dirty="0" smtClean="0"/>
              <a:t>Revision Book Questions</a:t>
            </a:r>
            <a:endParaRPr lang="en-GB" sz="3500" b="1" dirty="0" smtClean="0"/>
          </a:p>
        </p:txBody>
      </p:sp>
      <p:sp>
        <p:nvSpPr>
          <p:cNvPr id="34" name="Rectangle 33"/>
          <p:cNvSpPr/>
          <p:nvPr/>
        </p:nvSpPr>
        <p:spPr>
          <a:xfrm>
            <a:off x="179512" y="1124744"/>
            <a:ext cx="8712968" cy="4939814"/>
          </a:xfrm>
          <a:prstGeom prst="rect">
            <a:avLst/>
          </a:prstGeom>
          <a:solidFill>
            <a:srgbClr val="F5FC9A"/>
          </a:solidFill>
          <a:ln w="57150">
            <a:solidFill>
              <a:srgbClr val="002060"/>
            </a:solidFill>
          </a:ln>
        </p:spPr>
        <p:txBody>
          <a:bodyPr wrap="square">
            <a:spAutoFit/>
          </a:bodyPr>
          <a:lstStyle/>
          <a:p>
            <a:pPr marL="457200" indent="-457200">
              <a:buFont typeface="+mj-lt"/>
              <a:buAutoNum type="arabicPeriod"/>
              <a:tabLst>
                <a:tab pos="1069975" algn="l"/>
                <a:tab pos="1517650" algn="l"/>
                <a:tab pos="8523288" algn="r"/>
              </a:tabLst>
            </a:pPr>
            <a:r>
              <a:rPr lang="en-US" sz="2100" dirty="0" smtClean="0"/>
              <a:t>a</a:t>
            </a:r>
            <a:r>
              <a:rPr lang="en-US" sz="2100" dirty="0"/>
              <a:t>. Electrons are arranged in shells outside the </a:t>
            </a:r>
            <a:r>
              <a:rPr lang="en-US" sz="2100" dirty="0" smtClean="0"/>
              <a:t>nucleus.</a:t>
            </a:r>
            <a:br>
              <a:rPr lang="en-US" sz="2100" dirty="0" smtClean="0"/>
            </a:br>
            <a:r>
              <a:rPr lang="en-US" sz="2100" dirty="0" smtClean="0"/>
              <a:t>Give </a:t>
            </a:r>
            <a:r>
              <a:rPr lang="en-US" sz="2100" dirty="0"/>
              <a:t>another name for </a:t>
            </a:r>
            <a:r>
              <a:rPr lang="en-US" sz="2100" dirty="0" smtClean="0"/>
              <a:t>these shells ________________________	[1]</a:t>
            </a:r>
            <a:br>
              <a:rPr lang="en-US" sz="2100" dirty="0" smtClean="0"/>
            </a:br>
            <a:r>
              <a:rPr lang="en-US" sz="2100" dirty="0" smtClean="0"/>
              <a:t>b</a:t>
            </a:r>
            <a:r>
              <a:rPr lang="en-US" sz="2100" dirty="0"/>
              <a:t>. Complete the table to show the electron distribution (electron arrangement) of the atoms shown</a:t>
            </a:r>
            <a:r>
              <a:rPr lang="en-US" sz="2100" dirty="0" smtClean="0"/>
              <a:t>.</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r>
              <a:rPr lang="en-US" sz="2100" dirty="0" smtClean="0"/>
              <a:t/>
            </a:r>
            <a:br>
              <a:rPr lang="en-US" sz="2100" dirty="0" smtClean="0"/>
            </a:br>
            <a:endParaRPr lang="en-US" sz="2100" dirty="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Action Button: Back or Previous 6">
            <a:hlinkClick r:id="" action="ppaction://hlinkshowjump?jump=lastslideviewed" highlightClick="1"/>
          </p:cNvPr>
          <p:cNvSpPr/>
          <p:nvPr/>
        </p:nvSpPr>
        <p:spPr>
          <a:xfrm>
            <a:off x="8473055" y="2132856"/>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 name="Table 1"/>
          <p:cNvGraphicFramePr>
            <a:graphicFrameLocks noGrp="1"/>
          </p:cNvGraphicFramePr>
          <p:nvPr>
            <p:extLst>
              <p:ext uri="{D42A27DB-BD31-4B8C-83A1-F6EECF244321}">
                <p14:modId xmlns:p14="http://schemas.microsoft.com/office/powerpoint/2010/main" val="3908472099"/>
              </p:ext>
            </p:extLst>
          </p:nvPr>
        </p:nvGraphicFramePr>
        <p:xfrm>
          <a:off x="395536" y="2593712"/>
          <a:ext cx="8280921" cy="3169920"/>
        </p:xfrm>
        <a:graphic>
          <a:graphicData uri="http://schemas.openxmlformats.org/drawingml/2006/table">
            <a:tbl>
              <a:tblPr firstRow="1" bandRow="1">
                <a:tableStyleId>{5C22544A-7EE6-4342-B048-85BDC9FD1C3A}</a:tableStyleId>
              </a:tblPr>
              <a:tblGrid>
                <a:gridCol w="1296144"/>
                <a:gridCol w="4104456"/>
                <a:gridCol w="2880321"/>
              </a:tblGrid>
              <a:tr h="370840">
                <a:tc>
                  <a:txBody>
                    <a:bodyPr/>
                    <a:lstStyle/>
                    <a:p>
                      <a:r>
                        <a:rPr lang="en-GB" sz="2000" dirty="0" smtClean="0">
                          <a:latin typeface="Arial" panose="020B0604020202020204" pitchFamily="34" charset="0"/>
                          <a:cs typeface="Arial" panose="020B0604020202020204" pitchFamily="34" charset="0"/>
                        </a:rPr>
                        <a:t>Element</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Number of electrons in an atom</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Electron arrangement</a:t>
                      </a:r>
                      <a:endParaRPr lang="en-GB" sz="2000" dirty="0">
                        <a:latin typeface="Arial" panose="020B0604020202020204" pitchFamily="34" charset="0"/>
                        <a:cs typeface="Arial" panose="020B0604020202020204" pitchFamily="34" charset="0"/>
                      </a:endParaRPr>
                    </a:p>
                  </a:txBody>
                  <a:tcPr/>
                </a:tc>
              </a:tr>
              <a:tr h="370840">
                <a:tc>
                  <a:txBody>
                    <a:bodyPr/>
                    <a:lstStyle/>
                    <a:p>
                      <a:r>
                        <a:rPr lang="en-GB" sz="2000" dirty="0" smtClean="0">
                          <a:latin typeface="Arial" panose="020B0604020202020204" pitchFamily="34" charset="0"/>
                          <a:cs typeface="Arial" panose="020B0604020202020204" pitchFamily="34" charset="0"/>
                        </a:rPr>
                        <a:t>Nitrogen</a:t>
                      </a:r>
                      <a:endParaRPr lang="en-GB" sz="2000" dirty="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r>
              <a:tr h="370840">
                <a:tc>
                  <a:txBody>
                    <a:bodyPr/>
                    <a:lstStyle/>
                    <a:p>
                      <a:r>
                        <a:rPr lang="en-GB" sz="2000" dirty="0" smtClean="0">
                          <a:latin typeface="Arial" panose="020B0604020202020204" pitchFamily="34" charset="0"/>
                          <a:cs typeface="Arial" panose="020B0604020202020204" pitchFamily="34" charset="0"/>
                        </a:rPr>
                        <a:t>Oxygen</a:t>
                      </a:r>
                      <a:endParaRPr lang="en-GB" sz="2000" dirty="0">
                        <a:latin typeface="Arial" panose="020B0604020202020204" pitchFamily="34" charset="0"/>
                        <a:cs typeface="Arial" panose="020B0604020202020204" pitchFamily="34" charset="0"/>
                      </a:endParaRPr>
                    </a:p>
                  </a:txBody>
                  <a:tcPr/>
                </a:tc>
                <a:tc>
                  <a:txBody>
                    <a:bodyPr/>
                    <a:lstStyle/>
                    <a:p>
                      <a:endParaRPr lang="en-GB" sz="2000" dirty="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r>
              <a:tr h="370840">
                <a:tc>
                  <a:txBody>
                    <a:bodyPr/>
                    <a:lstStyle/>
                    <a:p>
                      <a:r>
                        <a:rPr lang="en-GB" sz="2000" dirty="0" smtClean="0">
                          <a:latin typeface="Arial" panose="020B0604020202020204" pitchFamily="34" charset="0"/>
                          <a:cs typeface="Arial" panose="020B0604020202020204" pitchFamily="34" charset="0"/>
                        </a:rPr>
                        <a:t>Fluorine</a:t>
                      </a:r>
                      <a:endParaRPr lang="en-GB" sz="2000" dirty="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r>
              <a:tr h="370840">
                <a:tc>
                  <a:txBody>
                    <a:bodyPr/>
                    <a:lstStyle/>
                    <a:p>
                      <a:r>
                        <a:rPr lang="en-GB" sz="2000" dirty="0" smtClean="0">
                          <a:latin typeface="Arial" panose="020B0604020202020204" pitchFamily="34" charset="0"/>
                          <a:cs typeface="Arial" panose="020B0604020202020204" pitchFamily="34" charset="0"/>
                        </a:rPr>
                        <a:t>Neon</a:t>
                      </a:r>
                      <a:endParaRPr lang="en-GB" sz="2000" dirty="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r>
              <a:tr h="370840">
                <a:tc>
                  <a:txBody>
                    <a:bodyPr/>
                    <a:lstStyle/>
                    <a:p>
                      <a:r>
                        <a:rPr lang="en-GB" sz="2000" dirty="0" smtClean="0">
                          <a:latin typeface="Arial" panose="020B0604020202020204" pitchFamily="34" charset="0"/>
                          <a:cs typeface="Arial" panose="020B0604020202020204" pitchFamily="34" charset="0"/>
                        </a:rPr>
                        <a:t>Sodium</a:t>
                      </a:r>
                      <a:endParaRPr lang="en-GB" sz="2000" dirty="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r>
              <a:tr h="370840">
                <a:tc>
                  <a:txBody>
                    <a:bodyPr/>
                    <a:lstStyle/>
                    <a:p>
                      <a:r>
                        <a:rPr lang="en-GB" sz="2000" dirty="0" smtClean="0">
                          <a:latin typeface="Arial" panose="020B0604020202020204" pitchFamily="34" charset="0"/>
                          <a:cs typeface="Arial" panose="020B0604020202020204" pitchFamily="34" charset="0"/>
                        </a:rPr>
                        <a:t>Argon</a:t>
                      </a:r>
                      <a:endParaRPr lang="en-GB" sz="2000" dirty="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r>
              <a:tr h="370840">
                <a:tc>
                  <a:txBody>
                    <a:bodyPr/>
                    <a:lstStyle/>
                    <a:p>
                      <a:r>
                        <a:rPr lang="en-GB" sz="2000" dirty="0" smtClean="0">
                          <a:latin typeface="Arial" panose="020B0604020202020204" pitchFamily="34" charset="0"/>
                          <a:cs typeface="Arial" panose="020B0604020202020204" pitchFamily="34" charset="0"/>
                        </a:rPr>
                        <a:t>Calcium</a:t>
                      </a:r>
                      <a:endParaRPr lang="en-GB" sz="2000" dirty="0">
                        <a:latin typeface="Arial" panose="020B0604020202020204" pitchFamily="34" charset="0"/>
                        <a:cs typeface="Arial" panose="020B0604020202020204" pitchFamily="34" charset="0"/>
                      </a:endParaRPr>
                    </a:p>
                  </a:txBody>
                  <a:tcPr/>
                </a:tc>
                <a:tc>
                  <a:txBody>
                    <a:bodyPr/>
                    <a:lstStyle/>
                    <a:p>
                      <a:endParaRPr lang="en-GB" sz="2000">
                        <a:latin typeface="Arial" panose="020B0604020202020204" pitchFamily="34" charset="0"/>
                        <a:cs typeface="Arial" panose="020B0604020202020204" pitchFamily="34" charset="0"/>
                      </a:endParaRPr>
                    </a:p>
                  </a:txBody>
                  <a:tcPr/>
                </a:tc>
                <a:tc>
                  <a:txBody>
                    <a:bodyPr/>
                    <a:lstStyle/>
                    <a:p>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639136272"/>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67262"/>
            <a:ext cx="7560840" cy="625434"/>
          </a:xfrm>
        </p:spPr>
        <p:txBody>
          <a:bodyPr>
            <a:noAutofit/>
          </a:bodyPr>
          <a:lstStyle/>
          <a:p>
            <a:r>
              <a:rPr lang="en-GB" sz="3500" dirty="0" smtClean="0"/>
              <a:t>Chapter 3.4 </a:t>
            </a:r>
            <a:r>
              <a:rPr lang="en-GB" sz="3500" dirty="0"/>
              <a:t>– </a:t>
            </a:r>
            <a:r>
              <a:rPr lang="en-GB" sz="3500" dirty="0" smtClean="0"/>
              <a:t>Revision Book Questions</a:t>
            </a:r>
            <a:endParaRPr lang="en-GB" sz="3500" b="1" dirty="0" smtClean="0"/>
          </a:p>
        </p:txBody>
      </p:sp>
      <p:sp>
        <p:nvSpPr>
          <p:cNvPr id="34" name="Rectangle 33"/>
          <p:cNvSpPr/>
          <p:nvPr/>
        </p:nvSpPr>
        <p:spPr>
          <a:xfrm>
            <a:off x="179512" y="1124744"/>
            <a:ext cx="8712968" cy="5509200"/>
          </a:xfrm>
          <a:prstGeom prst="rect">
            <a:avLst/>
          </a:prstGeom>
          <a:solidFill>
            <a:srgbClr val="F5FC9A"/>
          </a:solidFill>
          <a:ln w="57150">
            <a:solidFill>
              <a:srgbClr val="002060"/>
            </a:solidFill>
          </a:ln>
        </p:spPr>
        <p:txBody>
          <a:bodyPr wrap="square">
            <a:spAutoFit/>
          </a:bodyPr>
          <a:lstStyle/>
          <a:p>
            <a:pPr marL="457200" indent="-457200">
              <a:buFont typeface="+mj-lt"/>
              <a:buAutoNum type="arabicPeriod" startAt="2"/>
              <a:tabLst>
                <a:tab pos="1069975" algn="l"/>
                <a:tab pos="1517650" algn="l"/>
                <a:tab pos="8523288" algn="r"/>
              </a:tabLst>
            </a:pPr>
            <a:r>
              <a:rPr lang="en-US" dirty="0" smtClean="0"/>
              <a:t>Match </a:t>
            </a:r>
            <a:r>
              <a:rPr lang="en-US" dirty="0"/>
              <a:t>up the beginnings and endings.</a:t>
            </a:r>
          </a:p>
          <a:p>
            <a:pPr marL="896938" indent="-457200">
              <a:buFont typeface="+mj-lt"/>
              <a:buAutoNum type="alphaUcPeriod"/>
              <a:tabLst>
                <a:tab pos="1517650" algn="l"/>
                <a:tab pos="8523288" algn="r"/>
              </a:tabLst>
            </a:pPr>
            <a:r>
              <a:rPr lang="en-US" dirty="0" smtClean="0"/>
              <a:t>The </a:t>
            </a:r>
            <a:r>
              <a:rPr lang="en-US" dirty="0"/>
              <a:t>Period number </a:t>
            </a:r>
            <a:r>
              <a:rPr lang="en-US" dirty="0" smtClean="0"/>
              <a:t>is ___________</a:t>
            </a:r>
            <a:endParaRPr lang="en-US" dirty="0"/>
          </a:p>
          <a:p>
            <a:pPr marL="896938" indent="-457200">
              <a:buFont typeface="+mj-lt"/>
              <a:buAutoNum type="alphaUcPeriod"/>
              <a:tabLst>
                <a:tab pos="1517650" algn="l"/>
                <a:tab pos="8523288" algn="r"/>
              </a:tabLst>
            </a:pPr>
            <a:r>
              <a:rPr lang="en-US" dirty="0" smtClean="0"/>
              <a:t>The </a:t>
            </a:r>
            <a:r>
              <a:rPr lang="en-US" dirty="0"/>
              <a:t>Group number </a:t>
            </a:r>
            <a:r>
              <a:rPr lang="en-US" dirty="0" smtClean="0"/>
              <a:t>is</a:t>
            </a:r>
            <a:r>
              <a:rPr lang="en-US" dirty="0"/>
              <a:t> ___________</a:t>
            </a:r>
          </a:p>
          <a:p>
            <a:pPr marL="896938" indent="-457200">
              <a:buFont typeface="+mj-lt"/>
              <a:buAutoNum type="alphaUcPeriod"/>
              <a:tabLst>
                <a:tab pos="1517650" algn="l"/>
                <a:tab pos="8523288" algn="r"/>
              </a:tabLst>
            </a:pPr>
            <a:r>
              <a:rPr lang="en-US" dirty="0" err="1" smtClean="0"/>
              <a:t>Valency</a:t>
            </a:r>
            <a:r>
              <a:rPr lang="en-US" dirty="0" smtClean="0"/>
              <a:t> is</a:t>
            </a:r>
            <a:r>
              <a:rPr lang="en-US" dirty="0"/>
              <a:t> </a:t>
            </a:r>
            <a:r>
              <a:rPr lang="en-US" dirty="0" smtClean="0"/>
              <a:t>____________________</a:t>
            </a:r>
            <a:br>
              <a:rPr lang="en-US" dirty="0" smtClean="0"/>
            </a:br>
            <a:r>
              <a:rPr lang="en-US" dirty="0" smtClean="0"/>
              <a:t>D</a:t>
            </a:r>
            <a:r>
              <a:rPr lang="en-US" dirty="0"/>
              <a:t> </a:t>
            </a:r>
            <a:r>
              <a:rPr lang="en-US" dirty="0" smtClean="0"/>
              <a:t>_________ </a:t>
            </a:r>
            <a:r>
              <a:rPr lang="en-US" dirty="0"/>
              <a:t>related to the number of electrons that combine in a </a:t>
            </a:r>
            <a:r>
              <a:rPr lang="en-US" dirty="0" smtClean="0"/>
              <a:t>reaction.</a:t>
            </a:r>
            <a:br>
              <a:rPr lang="en-US" dirty="0" smtClean="0"/>
            </a:br>
            <a:r>
              <a:rPr lang="en-US" dirty="0" smtClean="0"/>
              <a:t>E </a:t>
            </a:r>
            <a:r>
              <a:rPr lang="en-US" dirty="0"/>
              <a:t> </a:t>
            </a:r>
            <a:r>
              <a:rPr lang="en-US" dirty="0" smtClean="0"/>
              <a:t>__________the </a:t>
            </a:r>
            <a:r>
              <a:rPr lang="en-US" dirty="0"/>
              <a:t>same as the number of outer shell electrons in an </a:t>
            </a:r>
            <a:r>
              <a:rPr lang="en-US" dirty="0" smtClean="0"/>
              <a:t>atom.</a:t>
            </a:r>
            <a:br>
              <a:rPr lang="en-US" dirty="0" smtClean="0"/>
            </a:br>
            <a:r>
              <a:rPr lang="en-US" dirty="0" smtClean="0"/>
              <a:t>F </a:t>
            </a:r>
            <a:r>
              <a:rPr lang="en-US" dirty="0"/>
              <a:t> ___________</a:t>
            </a:r>
            <a:r>
              <a:rPr lang="en-US" dirty="0" smtClean="0"/>
              <a:t>the </a:t>
            </a:r>
            <a:r>
              <a:rPr lang="en-US" dirty="0"/>
              <a:t>same as the number of electron shells in an atom.</a:t>
            </a:r>
          </a:p>
          <a:p>
            <a:pPr marL="449263">
              <a:tabLst>
                <a:tab pos="1069975" algn="l"/>
                <a:tab pos="1517650" algn="l"/>
                <a:tab pos="8523288" algn="r"/>
              </a:tabLst>
            </a:pPr>
            <a:r>
              <a:rPr lang="en-US" dirty="0" smtClean="0"/>
              <a:t>A with ____________ B with __________ C with ____________	 </a:t>
            </a:r>
            <a:r>
              <a:rPr lang="en-US" dirty="0"/>
              <a:t>[1]</a:t>
            </a:r>
          </a:p>
          <a:p>
            <a:pPr marL="457200" indent="-457200">
              <a:buFont typeface="+mj-lt"/>
              <a:buAutoNum type="arabicPeriod" startAt="3"/>
              <a:tabLst>
                <a:tab pos="1069975" algn="l"/>
                <a:tab pos="1517650" algn="l"/>
                <a:tab pos="8523288" algn="r"/>
              </a:tabLst>
            </a:pPr>
            <a:r>
              <a:rPr lang="en-US" dirty="0"/>
              <a:t>3. Draw the electron distribution (electron arrangement) of these atoms. Show all the electron shells. Draw the electrons in pairs where possible</a:t>
            </a:r>
            <a:r>
              <a:rPr lang="en-US" dirty="0" smtClean="0"/>
              <a:t>.</a:t>
            </a:r>
          </a:p>
          <a:p>
            <a:pPr marL="457200" indent="-457200">
              <a:buFont typeface="+mj-lt"/>
              <a:buAutoNum type="arabicPeriod" startAt="3"/>
              <a:tabLst>
                <a:tab pos="1069975" algn="l"/>
                <a:tab pos="1517650" algn="l"/>
                <a:tab pos="8523288" algn="r"/>
              </a:tabLst>
            </a:pPr>
            <a:endParaRPr lang="en-US" sz="2800" dirty="0"/>
          </a:p>
          <a:p>
            <a:pPr marL="457200" indent="-457200">
              <a:buFont typeface="+mj-lt"/>
              <a:buAutoNum type="arabicPeriod" startAt="3"/>
              <a:tabLst>
                <a:tab pos="1069975" algn="l"/>
                <a:tab pos="1517650" algn="l"/>
                <a:tab pos="8523288" algn="r"/>
              </a:tabLst>
            </a:pPr>
            <a:endParaRPr lang="en-US" sz="5400" dirty="0" smtClean="0"/>
          </a:p>
          <a:p>
            <a:pPr marL="457200" indent="-457200">
              <a:buFont typeface="+mj-lt"/>
              <a:buAutoNum type="arabicPeriod" startAt="3"/>
              <a:tabLst>
                <a:tab pos="1069975" algn="l"/>
                <a:tab pos="1517650" algn="l"/>
                <a:tab pos="8523288" algn="r"/>
              </a:tabLst>
            </a:pPr>
            <a:endParaRPr lang="en-US" dirty="0"/>
          </a:p>
          <a:p>
            <a:pPr marL="457200" indent="-457200">
              <a:buFont typeface="+mj-lt"/>
              <a:buAutoNum type="arabicPeriod" startAt="3"/>
              <a:tabLst>
                <a:tab pos="1069975" algn="l"/>
                <a:tab pos="1517650" algn="l"/>
                <a:tab pos="8523288" algn="r"/>
              </a:tabLst>
            </a:pPr>
            <a:endParaRPr lang="en-US" dirty="0" smtClean="0"/>
          </a:p>
          <a:p>
            <a:pPr marL="457200" indent="-457200">
              <a:buFont typeface="+mj-lt"/>
              <a:buAutoNum type="arabicPeriod" startAt="3"/>
              <a:tabLst>
                <a:tab pos="1069975" algn="l"/>
                <a:tab pos="1517650" algn="l"/>
                <a:tab pos="8523288" algn="r"/>
              </a:tabLst>
            </a:pPr>
            <a:endParaRPr lang="en-US" dirty="0"/>
          </a:p>
          <a:p>
            <a:pPr marL="457200" indent="-457200">
              <a:buFont typeface="+mj-lt"/>
              <a:buAutoNum type="arabicPeriod" startAt="3"/>
              <a:tabLst>
                <a:tab pos="1069975" algn="l"/>
                <a:tab pos="1517650" algn="l"/>
                <a:tab pos="8523288" algn="r"/>
              </a:tabLst>
            </a:pPr>
            <a:endParaRPr lang="en-US" dirty="0" smtClean="0"/>
          </a:p>
          <a:p>
            <a:pPr>
              <a:tabLst>
                <a:tab pos="1069975" algn="l"/>
                <a:tab pos="1517650" algn="l"/>
                <a:tab pos="8523288" algn="r"/>
              </a:tabLst>
            </a:pPr>
            <a:endParaRPr lang="en-US" dirty="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Action Button: Back or Previous 6">
            <a:hlinkClick r:id="" action="ppaction://hlinkshowjump?jump=lastslideviewed" highlightClick="1"/>
          </p:cNvPr>
          <p:cNvSpPr/>
          <p:nvPr/>
        </p:nvSpPr>
        <p:spPr>
          <a:xfrm>
            <a:off x="8473055" y="1700808"/>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 name="Table 2"/>
          <p:cNvGraphicFramePr>
            <a:graphicFrameLocks noGrp="1"/>
          </p:cNvGraphicFramePr>
          <p:nvPr>
            <p:extLst>
              <p:ext uri="{D42A27DB-BD31-4B8C-83A1-F6EECF244321}">
                <p14:modId xmlns:p14="http://schemas.microsoft.com/office/powerpoint/2010/main" val="2075518955"/>
              </p:ext>
            </p:extLst>
          </p:nvPr>
        </p:nvGraphicFramePr>
        <p:xfrm>
          <a:off x="395536" y="4005064"/>
          <a:ext cx="8280920" cy="2520280"/>
        </p:xfrm>
        <a:graphic>
          <a:graphicData uri="http://schemas.openxmlformats.org/drawingml/2006/table">
            <a:tbl>
              <a:tblPr firstRow="1" bandRow="1">
                <a:tableStyleId>{5C22544A-7EE6-4342-B048-85BDC9FD1C3A}</a:tableStyleId>
              </a:tblPr>
              <a:tblGrid>
                <a:gridCol w="2070230"/>
                <a:gridCol w="2070230"/>
                <a:gridCol w="2070230"/>
                <a:gridCol w="2070230"/>
              </a:tblGrid>
              <a:tr h="1260140">
                <a:tc>
                  <a:txBody>
                    <a:bodyPr/>
                    <a:lstStyle/>
                    <a:p>
                      <a:r>
                        <a:rPr lang="en-GB" b="0" dirty="0" smtClean="0">
                          <a:solidFill>
                            <a:schemeClr val="tx1"/>
                          </a:solidFill>
                        </a:rPr>
                        <a:t>Aluminium</a:t>
                      </a:r>
                      <a:endParaRPr lang="en-GB" b="0" dirty="0">
                        <a:solidFill>
                          <a:schemeClr val="tx1"/>
                        </a:solidFill>
                      </a:endParaRPr>
                    </a:p>
                  </a:txBody>
                  <a:tcPr anchor="b"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b="0" dirty="0" smtClean="0">
                          <a:solidFill>
                            <a:schemeClr val="tx1"/>
                          </a:solidFill>
                        </a:rPr>
                        <a:t>Carbon</a:t>
                      </a:r>
                      <a:endParaRPr lang="en-GB" b="0" dirty="0">
                        <a:solidFill>
                          <a:schemeClr val="tx1"/>
                        </a:solidFill>
                      </a:endParaRPr>
                    </a:p>
                  </a:txBody>
                  <a:tcPr anchor="b"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b="0" dirty="0" smtClean="0">
                          <a:solidFill>
                            <a:schemeClr val="tx1"/>
                          </a:solidFill>
                        </a:rPr>
                        <a:t>Chlorine</a:t>
                      </a:r>
                      <a:endParaRPr lang="en-GB" b="0" dirty="0">
                        <a:solidFill>
                          <a:schemeClr val="tx1"/>
                        </a:solidFill>
                      </a:endParaRPr>
                    </a:p>
                  </a:txBody>
                  <a:tcPr anchor="b"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b="0" dirty="0" smtClean="0">
                          <a:solidFill>
                            <a:schemeClr val="tx1"/>
                          </a:solidFill>
                        </a:rPr>
                        <a:t>Helium</a:t>
                      </a:r>
                      <a:endParaRPr lang="en-GB" b="0" dirty="0">
                        <a:solidFill>
                          <a:schemeClr val="tx1"/>
                        </a:solidFill>
                      </a:endParaRPr>
                    </a:p>
                  </a:txBody>
                  <a:tcPr anchor="b"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60140">
                <a:tc>
                  <a:txBody>
                    <a:bodyPr/>
                    <a:lstStyle/>
                    <a:p>
                      <a:r>
                        <a:rPr lang="en-GB" b="0" dirty="0" smtClean="0">
                          <a:solidFill>
                            <a:schemeClr val="tx1"/>
                          </a:solidFill>
                        </a:rPr>
                        <a:t>Magnesium</a:t>
                      </a:r>
                      <a:endParaRPr lang="en-GB" b="0" dirty="0">
                        <a:solidFill>
                          <a:schemeClr val="tx1"/>
                        </a:solidFill>
                      </a:endParaRPr>
                    </a:p>
                  </a:txBody>
                  <a:tcPr anchor="b"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b="0" dirty="0" smtClean="0">
                          <a:solidFill>
                            <a:schemeClr val="tx1"/>
                          </a:solidFill>
                        </a:rPr>
                        <a:t>Neon</a:t>
                      </a:r>
                      <a:endParaRPr lang="en-GB" b="0" dirty="0">
                        <a:solidFill>
                          <a:schemeClr val="tx1"/>
                        </a:solidFill>
                      </a:endParaRPr>
                    </a:p>
                  </a:txBody>
                  <a:tcPr anchor="b"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b="0" dirty="0" smtClean="0">
                          <a:solidFill>
                            <a:schemeClr val="tx1"/>
                          </a:solidFill>
                        </a:rPr>
                        <a:t>Phosphorous</a:t>
                      </a:r>
                      <a:endParaRPr lang="en-GB" b="0" dirty="0">
                        <a:solidFill>
                          <a:schemeClr val="tx1"/>
                        </a:solidFill>
                      </a:endParaRPr>
                    </a:p>
                  </a:txBody>
                  <a:tcPr anchor="b"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b="0" dirty="0" smtClean="0">
                          <a:solidFill>
                            <a:schemeClr val="tx1"/>
                          </a:solidFill>
                        </a:rPr>
                        <a:t>Potassium</a:t>
                      </a:r>
                      <a:endParaRPr lang="en-GB" b="0" dirty="0">
                        <a:solidFill>
                          <a:schemeClr val="tx1"/>
                        </a:solidFill>
                      </a:endParaRPr>
                    </a:p>
                  </a:txBody>
                  <a:tcPr anchor="b"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4285533021"/>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67262"/>
            <a:ext cx="7560840" cy="625434"/>
          </a:xfrm>
        </p:spPr>
        <p:txBody>
          <a:bodyPr>
            <a:noAutofit/>
          </a:bodyPr>
          <a:lstStyle/>
          <a:p>
            <a:r>
              <a:rPr lang="en-GB" sz="3500" dirty="0" smtClean="0"/>
              <a:t>Chapter 3.4 </a:t>
            </a:r>
            <a:r>
              <a:rPr lang="en-GB" sz="3500" dirty="0"/>
              <a:t>– </a:t>
            </a:r>
            <a:r>
              <a:rPr lang="en-GB" sz="3500" dirty="0" smtClean="0"/>
              <a:t>Revision Book Questions</a:t>
            </a:r>
            <a:endParaRPr lang="en-GB" sz="3500" b="1" dirty="0" smtClean="0"/>
          </a:p>
        </p:txBody>
      </p:sp>
      <p:sp>
        <p:nvSpPr>
          <p:cNvPr id="34" name="Rectangle 33"/>
          <p:cNvSpPr/>
          <p:nvPr/>
        </p:nvSpPr>
        <p:spPr>
          <a:xfrm>
            <a:off x="179512" y="1124744"/>
            <a:ext cx="8712968" cy="3046988"/>
          </a:xfrm>
          <a:prstGeom prst="rect">
            <a:avLst/>
          </a:prstGeom>
          <a:solidFill>
            <a:srgbClr val="F5FC9A"/>
          </a:solidFill>
          <a:ln w="57150">
            <a:solidFill>
              <a:srgbClr val="002060"/>
            </a:solidFill>
          </a:ln>
        </p:spPr>
        <p:txBody>
          <a:bodyPr wrap="square">
            <a:spAutoFit/>
          </a:bodyPr>
          <a:lstStyle/>
          <a:p>
            <a:pPr>
              <a:tabLst>
                <a:tab pos="1069975" algn="l"/>
                <a:tab pos="1517650" algn="l"/>
                <a:tab pos="8523288" algn="r"/>
              </a:tabLst>
            </a:pPr>
            <a:r>
              <a:rPr lang="en-US" sz="2400" b="1" dirty="0" smtClean="0"/>
              <a:t>Extension</a:t>
            </a:r>
            <a:endParaRPr lang="en-US" sz="2400" dirty="0"/>
          </a:p>
          <a:p>
            <a:pPr marL="449263" indent="-449263">
              <a:buFont typeface="+mj-lt"/>
              <a:buAutoNum type="arabicPeriod" startAt="4"/>
              <a:tabLst>
                <a:tab pos="1069975" algn="l"/>
                <a:tab pos="1517650" algn="l"/>
                <a:tab pos="8523288" algn="r"/>
              </a:tabLst>
            </a:pPr>
            <a:r>
              <a:rPr lang="en-US" sz="2400" dirty="0" smtClean="0"/>
              <a:t>Give </a:t>
            </a:r>
            <a:r>
              <a:rPr lang="en-US" sz="2400" dirty="0"/>
              <a:t>the electron distribution (electron arrangement) of the following ions:</a:t>
            </a:r>
          </a:p>
          <a:p>
            <a:pPr marL="896938" indent="-447675">
              <a:buFont typeface="+mj-lt"/>
              <a:buAutoNum type="alphaLcPeriod"/>
              <a:tabLst>
                <a:tab pos="1258888" algn="l"/>
                <a:tab pos="2519363" algn="l"/>
                <a:tab pos="3863975" algn="l"/>
                <a:tab pos="5468938" algn="l"/>
                <a:tab pos="7177088" algn="l"/>
                <a:tab pos="8523288" algn="r"/>
              </a:tabLst>
            </a:pPr>
            <a:r>
              <a:rPr lang="en-US" sz="2400" dirty="0" err="1" smtClean="0"/>
              <a:t>i</a:t>
            </a:r>
            <a:r>
              <a:rPr lang="en-US" sz="2400" dirty="0"/>
              <a:t>. H</a:t>
            </a:r>
            <a:r>
              <a:rPr lang="en-US" sz="2400" baseline="30000" dirty="0"/>
              <a:t>+</a:t>
            </a:r>
            <a:r>
              <a:rPr lang="en-US" sz="2400" dirty="0"/>
              <a:t> </a:t>
            </a:r>
            <a:r>
              <a:rPr lang="en-US" sz="2400" dirty="0" smtClean="0"/>
              <a:t>	ii</a:t>
            </a:r>
            <a:r>
              <a:rPr lang="en-US" sz="2400" dirty="0"/>
              <a:t>. Al</a:t>
            </a:r>
            <a:r>
              <a:rPr lang="en-US" sz="2400" baseline="30000" dirty="0"/>
              <a:t>3</a:t>
            </a:r>
            <a:r>
              <a:rPr lang="en-US" sz="2400" dirty="0"/>
              <a:t>+ </a:t>
            </a:r>
            <a:r>
              <a:rPr lang="en-US" sz="2400" dirty="0" smtClean="0"/>
              <a:t>	iii</a:t>
            </a:r>
            <a:r>
              <a:rPr lang="en-US" sz="2400" dirty="0"/>
              <a:t>. Ca</a:t>
            </a:r>
            <a:r>
              <a:rPr lang="en-US" sz="2400" baseline="30000" dirty="0"/>
              <a:t>2+</a:t>
            </a:r>
            <a:r>
              <a:rPr lang="en-US" sz="2400" dirty="0"/>
              <a:t> </a:t>
            </a:r>
            <a:r>
              <a:rPr lang="en-US" sz="2400" dirty="0" smtClean="0"/>
              <a:t>	iv</a:t>
            </a:r>
            <a:r>
              <a:rPr lang="en-US" sz="2400" dirty="0"/>
              <a:t>. </a:t>
            </a:r>
            <a:r>
              <a:rPr lang="en-US" sz="2400" dirty="0" smtClean="0"/>
              <a:t>0</a:t>
            </a:r>
            <a:r>
              <a:rPr lang="en-US" sz="2400" baseline="30000" dirty="0" smtClean="0"/>
              <a:t>2-</a:t>
            </a:r>
            <a:r>
              <a:rPr lang="en-US" sz="2400" dirty="0" smtClean="0"/>
              <a:t> 	v</a:t>
            </a:r>
            <a:r>
              <a:rPr lang="en-US" sz="2400" dirty="0"/>
              <a:t>. </a:t>
            </a:r>
            <a:r>
              <a:rPr lang="en-US" sz="2400" dirty="0" smtClean="0"/>
              <a:t>N</a:t>
            </a:r>
            <a:r>
              <a:rPr lang="en-US" sz="2400" baseline="30000" dirty="0" smtClean="0"/>
              <a:t>3-	</a:t>
            </a:r>
            <a:r>
              <a:rPr lang="en-US" sz="2400" dirty="0"/>
              <a:t>[5]</a:t>
            </a:r>
          </a:p>
          <a:p>
            <a:pPr marL="457200" indent="-7938">
              <a:buFont typeface="+mj-lt"/>
              <a:buAutoNum type="alphaLcPeriod"/>
              <a:tabLst>
                <a:tab pos="1069975" algn="l"/>
                <a:tab pos="1517650" algn="l"/>
                <a:tab pos="8523288" algn="r"/>
              </a:tabLst>
            </a:pPr>
            <a:r>
              <a:rPr lang="en-US" sz="2400" dirty="0" smtClean="0"/>
              <a:t> </a:t>
            </a:r>
            <a:r>
              <a:rPr lang="en-US" sz="2400" dirty="0"/>
              <a:t>Which of these ions have the same electron distribution</a:t>
            </a:r>
            <a:r>
              <a:rPr lang="en-US" sz="2400" dirty="0" smtClean="0"/>
              <a:t>?	[1]</a:t>
            </a:r>
            <a:endParaRPr lang="en-US" sz="2400" dirty="0"/>
          </a:p>
          <a:p>
            <a:pPr marL="457200" indent="-7938">
              <a:buFont typeface="+mj-lt"/>
              <a:buAutoNum type="alphaLcPeriod"/>
              <a:tabLst>
                <a:tab pos="1069975" algn="l"/>
                <a:tab pos="1517650" algn="l"/>
                <a:tab pos="8523288" algn="r"/>
              </a:tabLst>
            </a:pPr>
            <a:r>
              <a:rPr lang="en-US" sz="2400" dirty="0" smtClean="0"/>
              <a:t> </a:t>
            </a:r>
            <a:r>
              <a:rPr lang="en-US" sz="2400" dirty="0"/>
              <a:t>Explain the importance of these ionic structures in terms of stability</a:t>
            </a:r>
            <a:r>
              <a:rPr lang="en-US" sz="2400" dirty="0" smtClean="0"/>
              <a:t>.	[2]</a:t>
            </a:r>
            <a:endParaRPr lang="en-US" sz="2400" dirty="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Action Button: Back or Previous 6">
            <a:hlinkClick r:id="" action="ppaction://hlinkshowjump?jump=lastslideviewed" highlightClick="1"/>
          </p:cNvPr>
          <p:cNvSpPr/>
          <p:nvPr/>
        </p:nvSpPr>
        <p:spPr>
          <a:xfrm>
            <a:off x="8473055" y="4653136"/>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05164828"/>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67262"/>
            <a:ext cx="7560840" cy="625434"/>
          </a:xfrm>
        </p:spPr>
        <p:txBody>
          <a:bodyPr>
            <a:noAutofit/>
          </a:bodyPr>
          <a:lstStyle/>
          <a:p>
            <a:r>
              <a:rPr lang="en-GB" sz="3500" dirty="0" smtClean="0"/>
              <a:t>Chapter 3.5 </a:t>
            </a:r>
            <a:r>
              <a:rPr lang="en-GB" sz="3500" dirty="0"/>
              <a:t>– </a:t>
            </a:r>
            <a:r>
              <a:rPr lang="en-GB" sz="3500" dirty="0" smtClean="0"/>
              <a:t>Revision Book Questions</a:t>
            </a:r>
            <a:endParaRPr lang="en-GB" sz="3500" b="1" dirty="0" smtClean="0"/>
          </a:p>
        </p:txBody>
      </p:sp>
      <p:sp>
        <p:nvSpPr>
          <p:cNvPr id="34" name="Rectangle 33"/>
          <p:cNvSpPr/>
          <p:nvPr/>
        </p:nvSpPr>
        <p:spPr>
          <a:xfrm>
            <a:off x="179512" y="1124744"/>
            <a:ext cx="8712968" cy="5478423"/>
          </a:xfrm>
          <a:prstGeom prst="rect">
            <a:avLst/>
          </a:prstGeom>
          <a:solidFill>
            <a:srgbClr val="F5FC9A"/>
          </a:solidFill>
          <a:ln w="57150">
            <a:solidFill>
              <a:srgbClr val="002060"/>
            </a:solidFill>
          </a:ln>
        </p:spPr>
        <p:txBody>
          <a:bodyPr wrap="square">
            <a:spAutoFit/>
          </a:bodyPr>
          <a:lstStyle/>
          <a:p>
            <a:pPr marL="457200" indent="-457200">
              <a:buFont typeface="+mj-lt"/>
              <a:buAutoNum type="arabicPeriod"/>
              <a:tabLst>
                <a:tab pos="1069975" algn="l"/>
                <a:tab pos="1517650" algn="l"/>
                <a:tab pos="8523288" algn="r"/>
              </a:tabLst>
            </a:pPr>
            <a:r>
              <a:rPr lang="en-US" sz="1900" dirty="0"/>
              <a:t>The table gives some properties of diamond (carbon), sodium, and sulfur</a:t>
            </a:r>
            <a:r>
              <a:rPr lang="en-US" sz="1900" dirty="0" smtClean="0"/>
              <a:t>.</a:t>
            </a:r>
          </a:p>
          <a:p>
            <a:pPr marL="457200" indent="-457200">
              <a:buFont typeface="+mj-lt"/>
              <a:buAutoNum type="arabicPeriod"/>
              <a:tabLst>
                <a:tab pos="1069975" algn="l"/>
                <a:tab pos="1517650" algn="l"/>
                <a:tab pos="8523288" algn="r"/>
              </a:tabLst>
            </a:pPr>
            <a:endParaRPr lang="en-US" sz="1900" dirty="0"/>
          </a:p>
          <a:p>
            <a:pPr marL="457200" indent="-457200">
              <a:buFont typeface="+mj-lt"/>
              <a:buAutoNum type="arabicPeriod"/>
              <a:tabLst>
                <a:tab pos="1069975" algn="l"/>
                <a:tab pos="1517650" algn="l"/>
                <a:tab pos="8523288" algn="r"/>
              </a:tabLst>
            </a:pPr>
            <a:endParaRPr lang="en-US" sz="1900" dirty="0" smtClean="0"/>
          </a:p>
          <a:p>
            <a:pPr marL="457200" indent="-457200">
              <a:buFont typeface="+mj-lt"/>
              <a:buAutoNum type="arabicPeriod"/>
              <a:tabLst>
                <a:tab pos="1069975" algn="l"/>
                <a:tab pos="1517650" algn="l"/>
                <a:tab pos="8523288" algn="r"/>
              </a:tabLst>
            </a:pPr>
            <a:endParaRPr lang="en-US" sz="1900" dirty="0" smtClean="0"/>
          </a:p>
          <a:p>
            <a:pPr marL="457200" indent="-457200">
              <a:buFont typeface="+mj-lt"/>
              <a:buAutoNum type="arabicPeriod"/>
              <a:tabLst>
                <a:tab pos="1069975" algn="l"/>
                <a:tab pos="1517650" algn="l"/>
                <a:tab pos="8523288" algn="r"/>
              </a:tabLst>
            </a:pPr>
            <a:endParaRPr lang="en-US" sz="1900" dirty="0"/>
          </a:p>
          <a:p>
            <a:pPr marL="457200" indent="-457200">
              <a:buFont typeface="+mj-lt"/>
              <a:buAutoNum type="arabicPeriod"/>
              <a:tabLst>
                <a:tab pos="1069975" algn="l"/>
                <a:tab pos="1517650" algn="l"/>
                <a:tab pos="8523288" algn="r"/>
              </a:tabLst>
            </a:pPr>
            <a:endParaRPr lang="en-US" sz="1900" dirty="0" smtClean="0"/>
          </a:p>
          <a:p>
            <a:pPr marL="457200" indent="-457200">
              <a:buFont typeface="+mj-lt"/>
              <a:buAutoNum type="arabicPeriod"/>
              <a:tabLst>
                <a:tab pos="1069975" algn="l"/>
                <a:tab pos="1517650" algn="l"/>
                <a:tab pos="8523288" algn="r"/>
              </a:tabLst>
            </a:pPr>
            <a:endParaRPr lang="en-US" sz="800" dirty="0"/>
          </a:p>
          <a:p>
            <a:pPr marL="457200" indent="-457200">
              <a:buFont typeface="+mj-lt"/>
              <a:buAutoNum type="arabicPeriod"/>
              <a:tabLst>
                <a:tab pos="1069975" algn="l"/>
                <a:tab pos="1517650" algn="l"/>
                <a:tab pos="8523288" algn="r"/>
              </a:tabLst>
            </a:pPr>
            <a:endParaRPr lang="en-US" sz="1900" dirty="0"/>
          </a:p>
          <a:p>
            <a:pPr marL="457200" indent="-457200">
              <a:buFont typeface="+mj-lt"/>
              <a:buAutoNum type="arabicPeriod"/>
              <a:tabLst>
                <a:tab pos="1069975" algn="l"/>
                <a:tab pos="1517650" algn="l"/>
                <a:tab pos="8523288" algn="r"/>
              </a:tabLst>
            </a:pPr>
            <a:endParaRPr lang="en-US" sz="1900" dirty="0" smtClean="0"/>
          </a:p>
          <a:p>
            <a:pPr marL="811213" indent="-371475">
              <a:buFont typeface="+mj-lt"/>
              <a:buAutoNum type="alphaLcPeriod"/>
              <a:tabLst>
                <a:tab pos="1069975" algn="l"/>
                <a:tab pos="1517650" algn="l"/>
                <a:tab pos="8523288" algn="r"/>
              </a:tabLst>
            </a:pPr>
            <a:r>
              <a:rPr lang="en-US" sz="1900" dirty="0" smtClean="0"/>
              <a:t>Give </a:t>
            </a:r>
            <a:r>
              <a:rPr lang="en-US" sz="1900" dirty="0"/>
              <a:t>one way in which diamond behaves as a typical non-metal</a:t>
            </a:r>
            <a:r>
              <a:rPr lang="en-US" sz="1900" dirty="0" smtClean="0"/>
              <a:t>. ______________________________________________________	[1]</a:t>
            </a:r>
            <a:endParaRPr lang="en-US" sz="1900" dirty="0"/>
          </a:p>
          <a:p>
            <a:pPr marL="811213" indent="-371475">
              <a:buFont typeface="+mj-lt"/>
              <a:buAutoNum type="alphaLcPeriod"/>
              <a:tabLst>
                <a:tab pos="1069975" algn="l"/>
                <a:tab pos="1517650" algn="l"/>
                <a:tab pos="8523288" algn="r"/>
              </a:tabLst>
            </a:pPr>
            <a:r>
              <a:rPr lang="en-US" sz="1900" dirty="0" smtClean="0"/>
              <a:t>Give </a:t>
            </a:r>
            <a:r>
              <a:rPr lang="en-US" sz="1900" dirty="0"/>
              <a:t>one way in which diamond does not behave as a typical non-metal</a:t>
            </a:r>
            <a:r>
              <a:rPr lang="en-US" sz="1900" dirty="0" smtClean="0"/>
              <a:t>.</a:t>
            </a:r>
            <a:r>
              <a:rPr lang="en-US" sz="1900" dirty="0"/>
              <a:t> </a:t>
            </a:r>
            <a:r>
              <a:rPr lang="en-US" sz="1900" dirty="0" smtClean="0"/>
              <a:t>_________________________________________________</a:t>
            </a:r>
            <a:r>
              <a:rPr lang="en-US" sz="1900" dirty="0"/>
              <a:t>	[1</a:t>
            </a:r>
            <a:r>
              <a:rPr lang="en-US" sz="1900" dirty="0" smtClean="0"/>
              <a:t>]</a:t>
            </a:r>
            <a:endParaRPr lang="en-US" sz="1900" dirty="0"/>
          </a:p>
          <a:p>
            <a:pPr marL="811213" indent="-371475">
              <a:buFont typeface="+mj-lt"/>
              <a:buAutoNum type="alphaLcPeriod"/>
              <a:tabLst>
                <a:tab pos="1069975" algn="l"/>
                <a:tab pos="1517650" algn="l"/>
                <a:tab pos="8523288" algn="r"/>
              </a:tabLst>
            </a:pPr>
            <a:r>
              <a:rPr lang="en-US" sz="1900" dirty="0" smtClean="0"/>
              <a:t>Give </a:t>
            </a:r>
            <a:r>
              <a:rPr lang="en-US" sz="1900" dirty="0"/>
              <a:t>one way in which sodium behaves as a typical metal</a:t>
            </a:r>
            <a:r>
              <a:rPr lang="en-US" sz="1900" dirty="0" smtClean="0"/>
              <a:t>. ______________________________________________________ </a:t>
            </a:r>
            <a:r>
              <a:rPr lang="en-US" sz="1900" dirty="0"/>
              <a:t>	[1</a:t>
            </a:r>
            <a:r>
              <a:rPr lang="en-US" sz="1900" dirty="0" smtClean="0"/>
              <a:t>]</a:t>
            </a:r>
            <a:endParaRPr lang="en-US" sz="1900" dirty="0"/>
          </a:p>
          <a:p>
            <a:pPr marL="811213" indent="-371475">
              <a:buFont typeface="+mj-lt"/>
              <a:buAutoNum type="alphaLcPeriod"/>
              <a:tabLst>
                <a:tab pos="1069975" algn="l"/>
                <a:tab pos="1517650" algn="l"/>
                <a:tab pos="8523288" algn="r"/>
              </a:tabLst>
            </a:pPr>
            <a:r>
              <a:rPr lang="en-US" sz="1900" dirty="0" smtClean="0"/>
              <a:t>Give </a:t>
            </a:r>
            <a:r>
              <a:rPr lang="en-US" sz="1900" dirty="0"/>
              <a:t>one way in which sodium does not behave as a typical metal</a:t>
            </a:r>
            <a:r>
              <a:rPr lang="en-US" sz="1900" dirty="0" smtClean="0"/>
              <a:t>.</a:t>
            </a:r>
            <a:r>
              <a:rPr lang="en-US" sz="1900" dirty="0"/>
              <a:t> </a:t>
            </a:r>
            <a:r>
              <a:rPr lang="en-US" sz="1900" dirty="0" smtClean="0"/>
              <a:t/>
            </a:r>
            <a:br>
              <a:rPr lang="en-US" sz="1900" dirty="0" smtClean="0"/>
            </a:br>
            <a:r>
              <a:rPr lang="en-US" sz="1900" dirty="0" smtClean="0"/>
              <a:t>______________________________________________________</a:t>
            </a:r>
            <a:r>
              <a:rPr lang="en-US" sz="1900" dirty="0"/>
              <a:t>	[1</a:t>
            </a:r>
            <a:r>
              <a:rPr lang="en-US" sz="1900" dirty="0" smtClean="0"/>
              <a:t>]</a:t>
            </a:r>
            <a:endParaRPr lang="en-US" sz="1900" dirty="0"/>
          </a:p>
          <a:p>
            <a:pPr marL="811213" indent="-371475">
              <a:buFont typeface="+mj-lt"/>
              <a:buAutoNum type="alphaLcPeriod"/>
              <a:tabLst>
                <a:tab pos="1069975" algn="l"/>
                <a:tab pos="1517650" algn="l"/>
                <a:tab pos="8523288" algn="r"/>
              </a:tabLst>
            </a:pPr>
            <a:r>
              <a:rPr lang="en-US" sz="1900" dirty="0" smtClean="0"/>
              <a:t>Explain </a:t>
            </a:r>
            <a:r>
              <a:rPr lang="en-US" sz="1900" dirty="0"/>
              <a:t>why sulfur is a typical non-metal</a:t>
            </a:r>
            <a:r>
              <a:rPr lang="en-US" sz="1900" dirty="0" smtClean="0"/>
              <a:t>.</a:t>
            </a:r>
            <a:br>
              <a:rPr lang="en-US" sz="1900" dirty="0" smtClean="0"/>
            </a:br>
            <a:r>
              <a:rPr lang="en-US" sz="1900" dirty="0" smtClean="0"/>
              <a:t>______________________________________________________	[1]</a:t>
            </a:r>
            <a:endParaRPr lang="en-US" sz="1900" dirty="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15</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Action Button: Back or Previous 6">
            <a:hlinkClick r:id="" action="ppaction://hlinkshowjump?jump=lastslideviewed" highlightClick="1"/>
          </p:cNvPr>
          <p:cNvSpPr/>
          <p:nvPr/>
        </p:nvSpPr>
        <p:spPr>
          <a:xfrm>
            <a:off x="8459018" y="3429000"/>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 name="Table 1"/>
          <p:cNvGraphicFramePr>
            <a:graphicFrameLocks noGrp="1"/>
          </p:cNvGraphicFramePr>
          <p:nvPr>
            <p:extLst>
              <p:ext uri="{D42A27DB-BD31-4B8C-83A1-F6EECF244321}">
                <p14:modId xmlns:p14="http://schemas.microsoft.com/office/powerpoint/2010/main" val="2651964137"/>
              </p:ext>
            </p:extLst>
          </p:nvPr>
        </p:nvGraphicFramePr>
        <p:xfrm>
          <a:off x="323528" y="1556792"/>
          <a:ext cx="8352927" cy="1833880"/>
        </p:xfrm>
        <a:graphic>
          <a:graphicData uri="http://schemas.openxmlformats.org/drawingml/2006/table">
            <a:tbl>
              <a:tblPr firstRow="1" bandRow="1">
                <a:tableStyleId>{5C22544A-7EE6-4342-B048-85BDC9FD1C3A}</a:tableStyleId>
              </a:tblPr>
              <a:tblGrid>
                <a:gridCol w="2784309"/>
                <a:gridCol w="2784309"/>
                <a:gridCol w="2784309"/>
              </a:tblGrid>
              <a:tr h="370840">
                <a:tc>
                  <a:txBody>
                    <a:bodyPr/>
                    <a:lstStyle/>
                    <a:p>
                      <a:r>
                        <a:rPr lang="en-GB" dirty="0" smtClean="0">
                          <a:latin typeface="Arial" panose="020B0604020202020204" pitchFamily="34" charset="0"/>
                          <a:cs typeface="Arial" panose="020B0604020202020204" pitchFamily="34" charset="0"/>
                        </a:rPr>
                        <a:t>Diamond Carbon</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Sodium</a:t>
                      </a:r>
                      <a:endParaRPr lang="en-GB" dirty="0">
                        <a:latin typeface="Arial" panose="020B0604020202020204" pitchFamily="34" charset="0"/>
                        <a:cs typeface="Arial" panose="020B0604020202020204" pitchFamily="34" charset="0"/>
                      </a:endParaRPr>
                    </a:p>
                  </a:txBody>
                  <a:tcPr/>
                </a:tc>
                <a:tc>
                  <a:txBody>
                    <a:bodyPr/>
                    <a:lstStyle/>
                    <a:p>
                      <a:r>
                        <a:rPr lang="en-GB" dirty="0" err="1" smtClean="0">
                          <a:latin typeface="Arial" panose="020B0604020202020204" pitchFamily="34" charset="0"/>
                          <a:cs typeface="Arial" panose="020B0604020202020204" pitchFamily="34" charset="0"/>
                        </a:rPr>
                        <a:t>Sulfur</a:t>
                      </a:r>
                      <a:endParaRPr lang="en-GB" dirty="0">
                        <a:latin typeface="Arial" panose="020B0604020202020204" pitchFamily="34" charset="0"/>
                        <a:cs typeface="Arial" panose="020B0604020202020204" pitchFamily="34" charset="0"/>
                      </a:endParaRPr>
                    </a:p>
                  </a:txBody>
                  <a:tcPr/>
                </a:tc>
              </a:tr>
              <a:tr h="370840">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melts above 3550 °C does not conduct electricity conducts heat quite well shatters when hit	</a:t>
                      </a:r>
                    </a:p>
                  </a:txBody>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melts at 98 °C conducts electricity conducts heat malleable	</a:t>
                      </a:r>
                    </a:p>
                    <a:p>
                      <a:endParaRPr lang="en-GB" dirty="0">
                        <a:latin typeface="Arial" panose="020B0604020202020204" pitchFamily="34" charset="0"/>
                        <a:cs typeface="Arial" panose="020B0604020202020204" pitchFamily="34" charset="0"/>
                      </a:endParaRPr>
                    </a:p>
                  </a:txBody>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melts at 119 °C does not conduct electricity does not conduct heat shatters when hit	</a:t>
                      </a:r>
                    </a:p>
                  </a:txBody>
                  <a:tcPr/>
                </a:tc>
              </a:tr>
            </a:tbl>
          </a:graphicData>
        </a:graphic>
      </p:graphicFrame>
    </p:spTree>
    <p:extLst>
      <p:ext uri="{BB962C8B-B14F-4D97-AF65-F5344CB8AC3E}">
        <p14:creationId xmlns:p14="http://schemas.microsoft.com/office/powerpoint/2010/main" val="1368757072"/>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 – Grade Descriptors – Grade F</a:t>
            </a:r>
            <a:endParaRPr lang="en-GB" b="1" dirty="0" smtClean="0"/>
          </a:p>
        </p:txBody>
      </p:sp>
      <p:sp>
        <p:nvSpPr>
          <p:cNvPr id="34" name="Rectangle 33"/>
          <p:cNvSpPr/>
          <p:nvPr/>
        </p:nvSpPr>
        <p:spPr>
          <a:xfrm>
            <a:off x="323527" y="1124744"/>
            <a:ext cx="8424935" cy="5455340"/>
          </a:xfrm>
          <a:prstGeom prst="rect">
            <a:avLst/>
          </a:prstGeom>
        </p:spPr>
        <p:txBody>
          <a:bodyPr wrap="square">
            <a:spAutoFit/>
          </a:bodyPr>
          <a:lstStyle/>
          <a:p>
            <a:pPr>
              <a:buClr>
                <a:srgbClr val="0070C0"/>
              </a:buClr>
            </a:pPr>
            <a:r>
              <a:rPr lang="en-US" sz="2050" dirty="0"/>
              <a:t>To achieve a </a:t>
            </a:r>
            <a:r>
              <a:rPr lang="en-US" sz="2050" b="1" dirty="0"/>
              <a:t>Grade F</a:t>
            </a:r>
            <a:r>
              <a:rPr lang="en-US" sz="2050" dirty="0"/>
              <a:t>, a candidate will be able to:</a:t>
            </a:r>
          </a:p>
          <a:p>
            <a:pPr marL="342900" indent="-342900">
              <a:buClr>
                <a:srgbClr val="0070C0"/>
              </a:buClr>
              <a:buFont typeface="Arial" panose="020B0604020202020204" pitchFamily="34" charset="0"/>
              <a:buChar char="•"/>
            </a:pPr>
            <a:r>
              <a:rPr lang="en-US" sz="2050" dirty="0"/>
              <a:t>recall and communicate limited knowledge and understanding of scientific phenomena, facts, </a:t>
            </a:r>
            <a:r>
              <a:rPr lang="en-US" sz="2050" dirty="0" smtClean="0"/>
              <a:t>laws, definitions</a:t>
            </a:r>
            <a:r>
              <a:rPr lang="en-US" sz="2050" dirty="0"/>
              <a:t>, concepts and theories</a:t>
            </a:r>
          </a:p>
          <a:p>
            <a:pPr marL="342900" indent="-342900">
              <a:buClr>
                <a:srgbClr val="0070C0"/>
              </a:buClr>
              <a:buFont typeface="Arial" panose="020B0604020202020204" pitchFamily="34" charset="0"/>
              <a:buChar char="•"/>
            </a:pPr>
            <a:r>
              <a:rPr lang="en-US" sz="2050" dirty="0" smtClean="0"/>
              <a:t>apply </a:t>
            </a:r>
            <a:r>
              <a:rPr lang="en-US" sz="2050" dirty="0"/>
              <a:t>a limited range of scientific facts and concepts to give basic explanations of familiar </a:t>
            </a:r>
            <a:r>
              <a:rPr lang="en-US" sz="2050" dirty="0" smtClean="0"/>
              <a:t>phenomena, to </a:t>
            </a:r>
            <a:r>
              <a:rPr lang="en-US" sz="2050" dirty="0"/>
              <a:t>solve straightforward problems and make simple predictions</a:t>
            </a:r>
          </a:p>
          <a:p>
            <a:pPr marL="342900" indent="-342900">
              <a:buClr>
                <a:srgbClr val="0070C0"/>
              </a:buClr>
              <a:buFont typeface="Arial" panose="020B0604020202020204" pitchFamily="34" charset="0"/>
              <a:buChar char="•"/>
            </a:pPr>
            <a:r>
              <a:rPr lang="en-US" sz="2050" dirty="0" smtClean="0"/>
              <a:t>communicate </a:t>
            </a:r>
            <a:r>
              <a:rPr lang="en-US" sz="2050" dirty="0"/>
              <a:t>and present simple scientific ideas, observations and data using a limited range </a:t>
            </a:r>
            <a:r>
              <a:rPr lang="en-US" sz="2050" dirty="0" smtClean="0"/>
              <a:t>of scientific </a:t>
            </a:r>
            <a:r>
              <a:rPr lang="en-US" sz="2050" dirty="0"/>
              <a:t>terminology and conventions</a:t>
            </a:r>
          </a:p>
          <a:p>
            <a:pPr marL="342900" indent="-342900">
              <a:buClr>
                <a:srgbClr val="0070C0"/>
              </a:buClr>
              <a:buFont typeface="Arial" panose="020B0604020202020204" pitchFamily="34" charset="0"/>
              <a:buChar char="•"/>
            </a:pPr>
            <a:r>
              <a:rPr lang="en-US" sz="2050" dirty="0" smtClean="0"/>
              <a:t>select </a:t>
            </a:r>
            <a:r>
              <a:rPr lang="en-US" sz="2050" dirty="0"/>
              <a:t>a single piece of information from a given source, and use it to support a given </a:t>
            </a:r>
            <a:r>
              <a:rPr lang="en-US" sz="2050" dirty="0" smtClean="0"/>
              <a:t>conclusion, and </a:t>
            </a:r>
            <a:r>
              <a:rPr lang="en-US" sz="2050" dirty="0"/>
              <a:t>to make links between scientific information and its scientific, technological, social, economic </a:t>
            </a:r>
            <a:r>
              <a:rPr lang="en-US" sz="2050" dirty="0" smtClean="0"/>
              <a:t>or environmental </a:t>
            </a:r>
            <a:r>
              <a:rPr lang="en-US" sz="2050" dirty="0"/>
              <a:t>implications</a:t>
            </a:r>
          </a:p>
          <a:p>
            <a:pPr marL="342900" indent="-342900">
              <a:buClr>
                <a:srgbClr val="0070C0"/>
              </a:buClr>
              <a:buFont typeface="Arial" panose="020B0604020202020204" pitchFamily="34" charset="0"/>
              <a:buChar char="•"/>
            </a:pPr>
            <a:r>
              <a:rPr lang="en-US" sz="2050" dirty="0" smtClean="0"/>
              <a:t>solve </a:t>
            </a:r>
            <a:r>
              <a:rPr lang="en-US" sz="2050" dirty="0"/>
              <a:t>problems involving more than one step if structured help is given</a:t>
            </a:r>
          </a:p>
          <a:p>
            <a:pPr marL="342900" indent="-342900">
              <a:buClr>
                <a:srgbClr val="0070C0"/>
              </a:buClr>
              <a:buFont typeface="Arial" panose="020B0604020202020204" pitchFamily="34" charset="0"/>
              <a:buChar char="•"/>
            </a:pPr>
            <a:r>
              <a:rPr lang="en-US" sz="2050" dirty="0" smtClean="0"/>
              <a:t>analyse </a:t>
            </a:r>
            <a:r>
              <a:rPr lang="en-US" sz="2050" dirty="0"/>
              <a:t>data to identify a pattern or trend</a:t>
            </a:r>
          </a:p>
          <a:p>
            <a:pPr marL="342900" indent="-342900">
              <a:buClr>
                <a:srgbClr val="0070C0"/>
              </a:buClr>
              <a:buFont typeface="Arial" panose="020B0604020202020204" pitchFamily="34" charset="0"/>
              <a:buChar char="•"/>
            </a:pPr>
            <a:r>
              <a:rPr lang="en-US" sz="2050" dirty="0" smtClean="0"/>
              <a:t>select</a:t>
            </a:r>
            <a:r>
              <a:rPr lang="en-US" sz="2050" dirty="0"/>
              <a:t>, describe and evaluate techniques for a limited range of scientific operations and </a:t>
            </a:r>
            <a:r>
              <a:rPr lang="en-US" sz="2050" dirty="0" smtClean="0"/>
              <a:t>laboratory procedures</a:t>
            </a:r>
            <a:r>
              <a:rPr lang="en-US" sz="2050" dirty="0"/>
              <a:t>.</a:t>
            </a:r>
          </a:p>
        </p:txBody>
      </p:sp>
    </p:spTree>
    <p:extLst>
      <p:ext uri="{BB962C8B-B14F-4D97-AF65-F5344CB8AC3E}">
        <p14:creationId xmlns:p14="http://schemas.microsoft.com/office/powerpoint/2010/main" val="43006984"/>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67262"/>
            <a:ext cx="7560840" cy="625434"/>
          </a:xfrm>
        </p:spPr>
        <p:txBody>
          <a:bodyPr>
            <a:noAutofit/>
          </a:bodyPr>
          <a:lstStyle/>
          <a:p>
            <a:r>
              <a:rPr lang="en-GB" sz="3500" dirty="0" smtClean="0"/>
              <a:t>Chapter 3.5 </a:t>
            </a:r>
            <a:r>
              <a:rPr lang="en-GB" sz="3500" dirty="0"/>
              <a:t>– </a:t>
            </a:r>
            <a:r>
              <a:rPr lang="en-GB" sz="3500" dirty="0" smtClean="0"/>
              <a:t>Revision Book Questions</a:t>
            </a:r>
            <a:endParaRPr lang="en-GB" sz="3500" b="1" dirty="0" smtClean="0"/>
          </a:p>
        </p:txBody>
      </p:sp>
      <p:sp>
        <p:nvSpPr>
          <p:cNvPr id="34" name="Rectangle 33"/>
          <p:cNvSpPr/>
          <p:nvPr/>
        </p:nvSpPr>
        <p:spPr>
          <a:xfrm>
            <a:off x="179512" y="1124744"/>
            <a:ext cx="8712968" cy="5463034"/>
          </a:xfrm>
          <a:prstGeom prst="rect">
            <a:avLst/>
          </a:prstGeom>
          <a:solidFill>
            <a:srgbClr val="F5FC9A"/>
          </a:solidFill>
          <a:ln w="57150">
            <a:solidFill>
              <a:srgbClr val="002060"/>
            </a:solidFill>
          </a:ln>
        </p:spPr>
        <p:txBody>
          <a:bodyPr wrap="square">
            <a:spAutoFit/>
          </a:bodyPr>
          <a:lstStyle/>
          <a:p>
            <a:pPr marL="457200" indent="-457200">
              <a:buFont typeface="+mj-lt"/>
              <a:buAutoNum type="arabicPeriod" startAt="2"/>
              <a:tabLst>
                <a:tab pos="1069975" algn="l"/>
                <a:tab pos="1517650" algn="l"/>
                <a:tab pos="8523288" algn="r"/>
              </a:tabLst>
            </a:pPr>
            <a:r>
              <a:rPr lang="en-US" dirty="0" smtClean="0"/>
              <a:t>The </a:t>
            </a:r>
            <a:r>
              <a:rPr lang="en-US" dirty="0"/>
              <a:t>table shows some properties of three metals. Use each metal once to answers questions </a:t>
            </a:r>
            <a:r>
              <a:rPr lang="en-US" b="1" dirty="0"/>
              <a:t>a.-c</a:t>
            </a:r>
            <a:r>
              <a:rPr lang="en-US" dirty="0" smtClean="0"/>
              <a:t>.</a:t>
            </a:r>
            <a:br>
              <a:rPr lang="en-US" dirty="0" smtClean="0"/>
            </a:br>
            <a:endParaRPr lang="en-US" sz="3600" dirty="0"/>
          </a:p>
          <a:p>
            <a:pPr marL="457200" indent="-457200">
              <a:buFont typeface="+mj-lt"/>
              <a:buAutoNum type="arabicPeriod" startAt="2"/>
              <a:tabLst>
                <a:tab pos="1069975" algn="l"/>
                <a:tab pos="1517650" algn="l"/>
                <a:tab pos="8523288" algn="r"/>
              </a:tabLst>
            </a:pPr>
            <a:endParaRPr lang="en-US" dirty="0" smtClean="0"/>
          </a:p>
          <a:p>
            <a:pPr marL="457200" indent="-457200">
              <a:buFont typeface="+mj-lt"/>
              <a:buAutoNum type="arabicPeriod" startAt="2"/>
              <a:tabLst>
                <a:tab pos="1069975" algn="l"/>
                <a:tab pos="1517650" algn="l"/>
                <a:tab pos="8523288" algn="r"/>
              </a:tabLst>
            </a:pPr>
            <a:endParaRPr lang="en-US" dirty="0" smtClean="0"/>
          </a:p>
          <a:p>
            <a:pPr marL="457200" indent="-457200">
              <a:buFont typeface="+mj-lt"/>
              <a:buAutoNum type="arabicPeriod" startAt="2"/>
              <a:tabLst>
                <a:tab pos="1069975" algn="l"/>
                <a:tab pos="1517650" algn="l"/>
                <a:tab pos="8523288" algn="r"/>
              </a:tabLst>
            </a:pPr>
            <a:endParaRPr lang="en-US" dirty="0"/>
          </a:p>
          <a:p>
            <a:pPr marL="457200" indent="-457200">
              <a:buFont typeface="+mj-lt"/>
              <a:buAutoNum type="arabicPeriod" startAt="2"/>
              <a:tabLst>
                <a:tab pos="1069975" algn="l"/>
                <a:tab pos="1517650" algn="l"/>
                <a:tab pos="8523288" algn="r"/>
              </a:tabLst>
            </a:pPr>
            <a:endParaRPr lang="en-US" dirty="0" smtClean="0"/>
          </a:p>
          <a:p>
            <a:pPr marL="457200" indent="-457200">
              <a:buFont typeface="+mj-lt"/>
              <a:buAutoNum type="arabicPeriod" startAt="2"/>
              <a:tabLst>
                <a:tab pos="1069975" algn="l"/>
                <a:tab pos="1517650" algn="l"/>
                <a:tab pos="8523288" algn="r"/>
              </a:tabLst>
            </a:pPr>
            <a:endParaRPr lang="en-US" sz="700" dirty="0"/>
          </a:p>
          <a:p>
            <a:pPr marL="457200" indent="-457200">
              <a:buFont typeface="+mj-lt"/>
              <a:buAutoNum type="arabicPeriod" startAt="2"/>
              <a:tabLst>
                <a:tab pos="1069975" algn="l"/>
                <a:tab pos="1517650" algn="l"/>
                <a:tab pos="8523288" algn="r"/>
              </a:tabLst>
            </a:pPr>
            <a:endParaRPr lang="en-US" sz="3200" dirty="0"/>
          </a:p>
          <a:p>
            <a:pPr marL="457200" indent="-457200">
              <a:buFont typeface="+mj-lt"/>
              <a:buAutoNum type="arabicPeriod" startAt="2"/>
              <a:tabLst>
                <a:tab pos="1069975" algn="l"/>
                <a:tab pos="1517650" algn="l"/>
                <a:tab pos="8523288" algn="r"/>
              </a:tabLst>
            </a:pPr>
            <a:endParaRPr lang="en-US" sz="400" dirty="0" smtClean="0"/>
          </a:p>
          <a:p>
            <a:pPr marL="811213" indent="-371475">
              <a:buFont typeface="+mj-lt"/>
              <a:buAutoNum type="alphaLcPeriod"/>
              <a:tabLst>
                <a:tab pos="1069975" algn="l"/>
                <a:tab pos="1517650" algn="l"/>
                <a:tab pos="8523288" algn="r"/>
              </a:tabLst>
            </a:pPr>
            <a:r>
              <a:rPr lang="en-US" dirty="0" smtClean="0"/>
              <a:t>Which </a:t>
            </a:r>
            <a:r>
              <a:rPr lang="en-US" dirty="0"/>
              <a:t>metal is best for making the body of an aircraft? Explain your answer</a:t>
            </a:r>
            <a:r>
              <a:rPr lang="en-US" dirty="0" smtClean="0"/>
              <a:t>.</a:t>
            </a:r>
            <a:br>
              <a:rPr lang="en-US" dirty="0" smtClean="0"/>
            </a:br>
            <a:r>
              <a:rPr lang="en-US" dirty="0" smtClean="0"/>
              <a:t>_____________________________________________________	[2]</a:t>
            </a:r>
            <a:endParaRPr lang="en-US" dirty="0"/>
          </a:p>
          <a:p>
            <a:pPr marL="811213" indent="-371475">
              <a:buFont typeface="+mj-lt"/>
              <a:buAutoNum type="alphaLcPeriod"/>
              <a:tabLst>
                <a:tab pos="1069975" algn="l"/>
                <a:tab pos="1517650" algn="l"/>
                <a:tab pos="8523288" algn="r"/>
              </a:tabLst>
            </a:pPr>
            <a:r>
              <a:rPr lang="en-US" dirty="0" smtClean="0"/>
              <a:t>Which </a:t>
            </a:r>
            <a:r>
              <a:rPr lang="en-US" dirty="0"/>
              <a:t>metal is best for making a car body? Explain your answer</a:t>
            </a:r>
            <a:r>
              <a:rPr lang="en-US" dirty="0" smtClean="0"/>
              <a:t>.</a:t>
            </a:r>
            <a:br>
              <a:rPr lang="en-US" dirty="0" smtClean="0"/>
            </a:br>
            <a:r>
              <a:rPr lang="en-US" dirty="0"/>
              <a:t>_____________________________________________________	[2]</a:t>
            </a:r>
          </a:p>
          <a:p>
            <a:pPr marL="811213" indent="-371475">
              <a:buFont typeface="+mj-lt"/>
              <a:buAutoNum type="alphaLcPeriod"/>
              <a:tabLst>
                <a:tab pos="1069975" algn="l"/>
                <a:tab pos="1517650" algn="l"/>
                <a:tab pos="8523288" algn="r"/>
              </a:tabLst>
            </a:pPr>
            <a:r>
              <a:rPr lang="en-US" dirty="0" smtClean="0"/>
              <a:t>Which </a:t>
            </a:r>
            <a:r>
              <a:rPr lang="en-US" dirty="0"/>
              <a:t>metal is best for making electrical wiring? Explain your answer</a:t>
            </a:r>
            <a:r>
              <a:rPr lang="en-US" dirty="0" smtClean="0"/>
              <a:t>.</a:t>
            </a:r>
            <a:br>
              <a:rPr lang="en-US" dirty="0" smtClean="0"/>
            </a:br>
            <a:r>
              <a:rPr lang="en-US" dirty="0"/>
              <a:t>_____________________________________________________	[2]</a:t>
            </a:r>
          </a:p>
          <a:p>
            <a:pPr>
              <a:tabLst>
                <a:tab pos="1069975" algn="l"/>
                <a:tab pos="1517650" algn="l"/>
                <a:tab pos="8523288" algn="r"/>
              </a:tabLst>
            </a:pPr>
            <a:r>
              <a:rPr lang="en-US" b="1" dirty="0" smtClean="0"/>
              <a:t>Extension</a:t>
            </a:r>
          </a:p>
          <a:p>
            <a:pPr marL="361950" indent="-361950">
              <a:buFont typeface="+mj-lt"/>
              <a:buAutoNum type="arabicPeriod" startAt="3"/>
              <a:tabLst>
                <a:tab pos="1069975" algn="l"/>
                <a:tab pos="1517650" algn="l"/>
                <a:tab pos="8523288" algn="r"/>
              </a:tabLst>
            </a:pPr>
            <a:r>
              <a:rPr lang="en-US" dirty="0" smtClean="0"/>
              <a:t>Germanium</a:t>
            </a:r>
            <a:r>
              <a:rPr lang="en-US" dirty="0"/>
              <a:t>, arsenic, and silicon are metalloids. Use books or the internet to write about the position of metalloids in the Periodic Table and their properties</a:t>
            </a:r>
            <a:r>
              <a:rPr lang="en-US" dirty="0" smtClean="0"/>
              <a:t>.	[6]</a:t>
            </a:r>
            <a:endParaRPr lang="en-US" dirty="0"/>
          </a:p>
        </p:txBody>
      </p:sp>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a:t>
            </a:r>
            <a:endParaRPr lang="en-GB" sz="960" b="1" dirty="0">
              <a:latin typeface="Arial" panose="020B0604020202020204" pitchFamily="34" charset="0"/>
              <a:cs typeface="Arial" panose="020B0604020202020204" pitchFamily="34" charset="0"/>
            </a:endParaRPr>
          </a:p>
        </p:txBody>
      </p:sp>
      <p:sp>
        <p:nvSpPr>
          <p:cNvPr id="11" name="Oval 10"/>
          <p:cNvSpPr/>
          <p:nvPr/>
        </p:nvSpPr>
        <p:spPr>
          <a:xfrm rot="1078849">
            <a:off x="8546477" y="954724"/>
            <a:ext cx="504056" cy="504056"/>
          </a:xfrm>
          <a:prstGeom prst="ellipse">
            <a:avLst/>
          </a:prstGeom>
          <a:solidFill>
            <a:srgbClr val="0070C0"/>
          </a:solidFill>
          <a:ln w="57150">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latin typeface="Arial" panose="020B0604020202020204" pitchFamily="34" charset="0"/>
                <a:cs typeface="Arial" panose="020B0604020202020204" pitchFamily="34" charset="0"/>
              </a:rPr>
              <a:t>Q</a:t>
            </a:r>
            <a:endParaRPr lang="en-GB" b="1" dirty="0">
              <a:latin typeface="Arial" panose="020B0604020202020204" pitchFamily="34" charset="0"/>
              <a:cs typeface="Arial" panose="020B0604020202020204" pitchFamily="34" charset="0"/>
            </a:endParaRPr>
          </a:p>
        </p:txBody>
      </p:sp>
      <p:sp>
        <p:nvSpPr>
          <p:cNvPr id="7" name="Action Button: Back or Previous 6">
            <a:hlinkClick r:id="" action="ppaction://hlinkshowjump?jump=lastslideviewed" highlightClick="1"/>
          </p:cNvPr>
          <p:cNvSpPr/>
          <p:nvPr/>
        </p:nvSpPr>
        <p:spPr>
          <a:xfrm>
            <a:off x="8459018" y="1524272"/>
            <a:ext cx="339487" cy="36004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 name="Table 1"/>
          <p:cNvGraphicFramePr>
            <a:graphicFrameLocks noGrp="1"/>
          </p:cNvGraphicFramePr>
          <p:nvPr>
            <p:extLst>
              <p:ext uri="{D42A27DB-BD31-4B8C-83A1-F6EECF244321}">
                <p14:modId xmlns:p14="http://schemas.microsoft.com/office/powerpoint/2010/main" val="886744147"/>
              </p:ext>
            </p:extLst>
          </p:nvPr>
        </p:nvGraphicFramePr>
        <p:xfrm>
          <a:off x="273486" y="1988840"/>
          <a:ext cx="8474978" cy="1752600"/>
        </p:xfrm>
        <a:graphic>
          <a:graphicData uri="http://schemas.openxmlformats.org/drawingml/2006/table">
            <a:tbl>
              <a:tblPr firstRow="1" bandRow="1">
                <a:tableStyleId>{5C22544A-7EE6-4342-B048-85BDC9FD1C3A}</a:tableStyleId>
              </a:tblPr>
              <a:tblGrid>
                <a:gridCol w="1202170"/>
                <a:gridCol w="1224136"/>
                <a:gridCol w="1512168"/>
                <a:gridCol w="2520280"/>
                <a:gridCol w="2016224"/>
              </a:tblGrid>
              <a:tr h="370840">
                <a:tc>
                  <a:txBody>
                    <a:bodyPr/>
                    <a:lstStyle/>
                    <a:p>
                      <a:pPr algn="ctr"/>
                      <a:r>
                        <a:rPr lang="en-GB" dirty="0" smtClean="0">
                          <a:latin typeface="Arial" panose="020B0604020202020204" pitchFamily="34" charset="0"/>
                          <a:cs typeface="Arial" panose="020B0604020202020204" pitchFamily="34" charset="0"/>
                        </a:rPr>
                        <a:t>Metal</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Density / g/cm</a:t>
                      </a:r>
                      <a:r>
                        <a:rPr lang="en-GB" baseline="30000" dirty="0" smtClean="0">
                          <a:latin typeface="Arial" panose="020B0604020202020204" pitchFamily="34" charset="0"/>
                          <a:cs typeface="Arial" panose="020B0604020202020204" pitchFamily="34" charset="0"/>
                        </a:rPr>
                        <a:t>3</a:t>
                      </a:r>
                      <a:endParaRPr lang="en-GB" baseline="30000" dirty="0">
                        <a:latin typeface="Arial" panose="020B0604020202020204" pitchFamily="34" charset="0"/>
                        <a:cs typeface="Arial" panose="020B0604020202020204" pitchFamily="34" charset="0"/>
                      </a:endParaRPr>
                    </a:p>
                  </a:txBody>
                  <a:tcPr/>
                </a:tc>
                <a:tc>
                  <a:txBody>
                    <a:bodyPr/>
                    <a:lstStyle/>
                    <a:p>
                      <a:pPr algn="ctr"/>
                      <a:r>
                        <a:rPr kumimoji="0" lang="en-GB" sz="1800" b="0" i="0" u="none" strike="noStrike" kern="1200" baseline="0" dirty="0" smtClean="0">
                          <a:solidFill>
                            <a:schemeClr val="lt1"/>
                          </a:solidFill>
                          <a:latin typeface="Arial" panose="020B0604020202020204" pitchFamily="34" charset="0"/>
                          <a:ea typeface="+mn-ea"/>
                          <a:cs typeface="Arial" panose="020B0604020202020204" pitchFamily="34" charset="0"/>
                        </a:rPr>
                        <a:t>Melting point</a:t>
                      </a:r>
                    </a:p>
                    <a:p>
                      <a:pPr algn="ctr"/>
                      <a:r>
                        <a:rPr kumimoji="0" lang="en-GB" sz="1800" b="0" i="1" u="none" strike="noStrike" kern="1200" baseline="0" dirty="0" smtClean="0">
                          <a:solidFill>
                            <a:schemeClr val="lt1"/>
                          </a:solidFill>
                          <a:latin typeface="Arial" panose="020B0604020202020204" pitchFamily="34" charset="0"/>
                          <a:ea typeface="+mn-ea"/>
                          <a:cs typeface="Arial" panose="020B0604020202020204" pitchFamily="34" charset="0"/>
                        </a:rPr>
                        <a:t>1° </a:t>
                      </a:r>
                      <a:r>
                        <a:rPr kumimoji="0" lang="en-GB" sz="1800" b="0" i="0" u="none" strike="noStrike" kern="1200" baseline="0" dirty="0" smtClean="0">
                          <a:solidFill>
                            <a:schemeClr val="lt1"/>
                          </a:solidFill>
                          <a:latin typeface="Arial" panose="020B0604020202020204" pitchFamily="34" charset="0"/>
                          <a:ea typeface="+mn-ea"/>
                          <a:cs typeface="Arial" panose="020B0604020202020204" pitchFamily="34" charset="0"/>
                        </a:rPr>
                        <a:t>C</a:t>
                      </a:r>
                    </a:p>
                  </a:txBody>
                  <a:tcPr/>
                </a:tc>
                <a:tc>
                  <a:txBody>
                    <a:bodyPr/>
                    <a:lstStyle/>
                    <a:p>
                      <a:pPr algn="ctr"/>
                      <a:r>
                        <a:rPr kumimoji="0" lang="en-GB" sz="1800" b="0" i="0" u="none" strike="noStrike" kern="1200" baseline="0" dirty="0" smtClean="0">
                          <a:solidFill>
                            <a:schemeClr val="lt1"/>
                          </a:solidFill>
                          <a:latin typeface="Arial" panose="020B0604020202020204" pitchFamily="34" charset="0"/>
                          <a:ea typeface="+mn-ea"/>
                          <a:cs typeface="Arial" panose="020B0604020202020204" pitchFamily="34" charset="0"/>
                        </a:rPr>
                        <a:t>Electrical conductivity</a:t>
                      </a:r>
                    </a:p>
                    <a:p>
                      <a:pPr algn="ctr"/>
                      <a:r>
                        <a:rPr kumimoji="0" lang="en-GB" sz="1800" b="0" i="0" u="none" strike="noStrike" kern="1200" baseline="0" dirty="0" smtClean="0">
                          <a:solidFill>
                            <a:schemeClr val="lt1"/>
                          </a:solidFill>
                          <a:latin typeface="Arial" panose="020B0604020202020204" pitchFamily="34" charset="0"/>
                          <a:ea typeface="+mn-ea"/>
                          <a:cs typeface="Arial" panose="020B0604020202020204" pitchFamily="34" charset="0"/>
                        </a:rPr>
                        <a:t>/ </a:t>
                      </a:r>
                      <a:r>
                        <a:rPr kumimoji="0" lang="el-GR" sz="1800" b="0" i="0" u="none" strike="noStrike" kern="1200" baseline="0" dirty="0" smtClean="0">
                          <a:solidFill>
                            <a:schemeClr val="lt1"/>
                          </a:solidFill>
                          <a:latin typeface="Arial" panose="020B0604020202020204" pitchFamily="34" charset="0"/>
                          <a:ea typeface="+mn-ea"/>
                          <a:cs typeface="Arial" panose="020B0604020202020204" pitchFamily="34" charset="0"/>
                        </a:rPr>
                        <a:t>Ω</a:t>
                      </a:r>
                      <a:r>
                        <a:rPr kumimoji="0" lang="en-GB" sz="1800" b="0" i="0" u="none" strike="noStrike" kern="1200" baseline="30000" dirty="0" smtClean="0">
                          <a:solidFill>
                            <a:schemeClr val="lt1"/>
                          </a:solidFill>
                          <a:latin typeface="Arial" panose="020B0604020202020204" pitchFamily="34" charset="0"/>
                          <a:ea typeface="+mn-ea"/>
                          <a:cs typeface="Arial" panose="020B0604020202020204" pitchFamily="34" charset="0"/>
                        </a:rPr>
                        <a:t>-1</a:t>
                      </a:r>
                      <a:r>
                        <a:rPr kumimoji="0" lang="en-GB" sz="1800" b="0" i="0" u="none" strike="noStrike" kern="1200" baseline="0" dirty="0" smtClean="0">
                          <a:solidFill>
                            <a:schemeClr val="lt1"/>
                          </a:solidFill>
                          <a:latin typeface="Arial" panose="020B0604020202020204" pitchFamily="34" charset="0"/>
                          <a:ea typeface="+mn-ea"/>
                          <a:cs typeface="Arial" panose="020B0604020202020204" pitchFamily="34" charset="0"/>
                        </a:rPr>
                        <a:t> M</a:t>
                      </a:r>
                      <a:r>
                        <a:rPr kumimoji="0" lang="en-GB" sz="1800" b="0" i="0" u="none" strike="noStrike" kern="1200" baseline="30000" dirty="0" smtClean="0">
                          <a:solidFill>
                            <a:schemeClr val="lt1"/>
                          </a:solidFill>
                          <a:latin typeface="Arial" panose="020B0604020202020204" pitchFamily="34" charset="0"/>
                          <a:ea typeface="+mn-ea"/>
                          <a:cs typeface="Arial" panose="020B0604020202020204" pitchFamily="34" charset="0"/>
                        </a:rPr>
                        <a:t>-1</a:t>
                      </a:r>
                      <a:r>
                        <a:rPr kumimoji="0" lang="en-GB" sz="1800" b="0" i="0" u="none" strike="noStrike" kern="1200" baseline="0" dirty="0" smtClean="0">
                          <a:solidFill>
                            <a:schemeClr val="lt1"/>
                          </a:solidFill>
                          <a:latin typeface="Arial" panose="020B0604020202020204" pitchFamily="34" charset="0"/>
                          <a:ea typeface="+mn-ea"/>
                          <a:cs typeface="Arial" panose="020B0604020202020204" pitchFamily="34" charset="0"/>
                        </a:rPr>
                        <a:t>	</a:t>
                      </a:r>
                    </a:p>
                  </a:txBody>
                  <a:tcPr/>
                </a:tc>
                <a:tc>
                  <a:txBody>
                    <a:bodyPr/>
                    <a:lstStyle/>
                    <a:p>
                      <a:pPr algn="ctr"/>
                      <a:endParaRPr kumimoji="0" lang="en-GB" sz="1800" b="0" i="0" u="none" strike="noStrike" kern="1200" baseline="0" dirty="0" smtClean="0">
                        <a:solidFill>
                          <a:schemeClr val="lt1"/>
                        </a:solidFill>
                        <a:latin typeface="Arial" panose="020B0604020202020204" pitchFamily="34" charset="0"/>
                        <a:ea typeface="+mn-ea"/>
                        <a:cs typeface="Arial" panose="020B0604020202020204" pitchFamily="34" charset="0"/>
                      </a:endParaRPr>
                    </a:p>
                    <a:p>
                      <a:pPr algn="ctr"/>
                      <a:r>
                        <a:rPr kumimoji="0" lang="en-GB" sz="1800" b="0" i="0" u="none" strike="noStrike" kern="1200" baseline="0" dirty="0" smtClean="0">
                          <a:solidFill>
                            <a:schemeClr val="lt1"/>
                          </a:solidFill>
                          <a:latin typeface="Arial" panose="020B0604020202020204" pitchFamily="34" charset="0"/>
                          <a:ea typeface="+mn-ea"/>
                          <a:cs typeface="Arial" panose="020B0604020202020204" pitchFamily="34" charset="0"/>
                        </a:rPr>
                        <a:t>Relative strength	</a:t>
                      </a:r>
                    </a:p>
                  </a:txBody>
                  <a:tcPr/>
                </a:tc>
              </a:tr>
              <a:tr h="370840">
                <a:tc>
                  <a:txBody>
                    <a:bodyPr/>
                    <a:lstStyle/>
                    <a:p>
                      <a:r>
                        <a:rPr kumimoji="0" lang="en-US" sz="1800" b="0" i="0" u="none" strike="noStrike" kern="1200" baseline="0" dirty="0" err="1" smtClean="0">
                          <a:solidFill>
                            <a:schemeClr val="dk1"/>
                          </a:solidFill>
                          <a:latin typeface="Arial" panose="020B0604020202020204" pitchFamily="34" charset="0"/>
                          <a:ea typeface="+mn-ea"/>
                          <a:cs typeface="Arial" panose="020B0604020202020204" pitchFamily="34" charset="0"/>
                        </a:rPr>
                        <a:t>Aliminium</a:t>
                      </a:r>
                      <a:endPar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2.70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660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0.41</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a:t>
                      </a:r>
                      <a:endParaRPr lang="en-GB" dirty="0">
                        <a:latin typeface="Arial" panose="020B0604020202020204" pitchFamily="34" charset="0"/>
                        <a:cs typeface="Arial" panose="020B0604020202020204" pitchFamily="34" charset="0"/>
                      </a:endParaRPr>
                    </a:p>
                  </a:txBody>
                  <a:tcPr/>
                </a:tc>
              </a:tr>
              <a:tr h="370840">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Copper</a:t>
                      </a:r>
                    </a:p>
                  </a:txBody>
                  <a:tcPr/>
                </a:tc>
                <a:tc>
                  <a:txBody>
                    <a:bodyPr/>
                    <a:lstStyle/>
                    <a:p>
                      <a:pPr algn="ctr"/>
                      <a:r>
                        <a:rPr lang="en-GB" dirty="0" smtClean="0">
                          <a:latin typeface="Arial" panose="020B0604020202020204" pitchFamily="34" charset="0"/>
                          <a:cs typeface="Arial" panose="020B0604020202020204" pitchFamily="34" charset="0"/>
                        </a:rPr>
                        <a:t>8.92</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1038</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0.54</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13</a:t>
                      </a:r>
                      <a:endParaRPr lang="en-GB" dirty="0">
                        <a:latin typeface="Arial" panose="020B0604020202020204" pitchFamily="34" charset="0"/>
                        <a:cs typeface="Arial" panose="020B0604020202020204" pitchFamily="34" charset="0"/>
                      </a:endParaRPr>
                    </a:p>
                  </a:txBody>
                  <a:tcPr/>
                </a:tc>
              </a:tr>
              <a:tr h="370840">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Copper</a:t>
                      </a:r>
                    </a:p>
                  </a:txBody>
                  <a:tcPr/>
                </a:tc>
                <a:tc>
                  <a:txBody>
                    <a:bodyPr/>
                    <a:lstStyle/>
                    <a:p>
                      <a:pPr algn="ctr"/>
                      <a:r>
                        <a:rPr lang="en-GB" dirty="0" smtClean="0">
                          <a:latin typeface="Arial" panose="020B0604020202020204" pitchFamily="34" charset="0"/>
                          <a:cs typeface="Arial" panose="020B0604020202020204" pitchFamily="34" charset="0"/>
                        </a:rPr>
                        <a:t>7,86</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1535</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0.11</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21</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884607301"/>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3 - Assessment Objectives</a:t>
            </a:r>
            <a:endParaRPr lang="en-GB" sz="4000" b="1" dirty="0" smtClean="0"/>
          </a:p>
        </p:txBody>
      </p:sp>
      <p:sp>
        <p:nvSpPr>
          <p:cNvPr id="34" name="Rectangle 33"/>
          <p:cNvSpPr/>
          <p:nvPr/>
        </p:nvSpPr>
        <p:spPr>
          <a:xfrm>
            <a:off x="323527" y="1124744"/>
            <a:ext cx="8424935" cy="5355312"/>
          </a:xfrm>
          <a:prstGeom prst="rect">
            <a:avLst/>
          </a:prstGeom>
        </p:spPr>
        <p:txBody>
          <a:bodyPr wrap="square">
            <a:spAutoFit/>
          </a:bodyPr>
          <a:lstStyle/>
          <a:p>
            <a:pPr>
              <a:buClr>
                <a:srgbClr val="0070C0"/>
              </a:buClr>
            </a:pPr>
            <a:r>
              <a:rPr lang="en-US" sz="1900" b="1" dirty="0"/>
              <a:t>AO1: Knowledge with understanding</a:t>
            </a:r>
          </a:p>
          <a:p>
            <a:pPr marL="361950" indent="-361950">
              <a:buClr>
                <a:srgbClr val="0070C0"/>
              </a:buClr>
              <a:buFont typeface="Wingdings 3" panose="05040102010807070707" pitchFamily="18" charset="2"/>
              <a:buChar char=""/>
            </a:pPr>
            <a:r>
              <a:rPr lang="en-US" sz="1900" dirty="0"/>
              <a:t>Candidates should be able to demonstrate knowledge and understanding of:</a:t>
            </a:r>
          </a:p>
          <a:p>
            <a:pPr marL="811213" indent="-371475">
              <a:buClr>
                <a:srgbClr val="0070C0"/>
              </a:buClr>
              <a:buFont typeface="+mj-lt"/>
              <a:buAutoNum type="arabicPeriod"/>
            </a:pPr>
            <a:r>
              <a:rPr lang="en-US" sz="1900" dirty="0" smtClean="0"/>
              <a:t>scientific </a:t>
            </a:r>
            <a:r>
              <a:rPr lang="en-US" sz="1900" dirty="0"/>
              <a:t>phenomena, facts, laws, definitions, concepts and theories</a:t>
            </a:r>
          </a:p>
          <a:p>
            <a:pPr marL="811213" indent="-371475">
              <a:buClr>
                <a:srgbClr val="0070C0"/>
              </a:buClr>
              <a:buFont typeface="+mj-lt"/>
              <a:buAutoNum type="arabicPeriod"/>
            </a:pPr>
            <a:r>
              <a:rPr lang="en-US" sz="1900" dirty="0" smtClean="0"/>
              <a:t>scientific </a:t>
            </a:r>
            <a:r>
              <a:rPr lang="en-US" sz="1900" dirty="0"/>
              <a:t>vocabulary, terminology and conventions (including symbols, quantities and units)</a:t>
            </a:r>
          </a:p>
          <a:p>
            <a:pPr marL="811213" indent="-371475">
              <a:buClr>
                <a:srgbClr val="0070C0"/>
              </a:buClr>
              <a:buFont typeface="+mj-lt"/>
              <a:buAutoNum type="arabicPeriod"/>
            </a:pPr>
            <a:r>
              <a:rPr lang="en-US" sz="1900" dirty="0" smtClean="0"/>
              <a:t>scientific </a:t>
            </a:r>
            <a:r>
              <a:rPr lang="en-US" sz="1900" dirty="0"/>
              <a:t>instruments and apparatus, including techniques of operation and aspects of safety</a:t>
            </a:r>
          </a:p>
          <a:p>
            <a:pPr marL="811213" indent="-371475">
              <a:buClr>
                <a:srgbClr val="0070C0"/>
              </a:buClr>
              <a:buFont typeface="+mj-lt"/>
              <a:buAutoNum type="arabicPeriod"/>
            </a:pPr>
            <a:r>
              <a:rPr lang="en-US" sz="1900" dirty="0" smtClean="0"/>
              <a:t>scientific </a:t>
            </a:r>
            <a:r>
              <a:rPr lang="en-US" sz="1900" dirty="0"/>
              <a:t>and technological applications with their social, economic and environmental implications.</a:t>
            </a:r>
          </a:p>
          <a:p>
            <a:pPr marL="361950" indent="-361950">
              <a:buClr>
                <a:srgbClr val="0070C0"/>
              </a:buClr>
              <a:buFont typeface="Wingdings 3" panose="05040102010807070707" pitchFamily="18" charset="2"/>
              <a:buChar char=""/>
            </a:pPr>
            <a:r>
              <a:rPr lang="en-US" sz="1900" dirty="0"/>
              <a:t>Syllabus content defines the factual material that candidates may be required to recall and </a:t>
            </a:r>
            <a:r>
              <a:rPr lang="en-US" sz="1900" dirty="0" smtClean="0"/>
              <a:t>explain. Candidates </a:t>
            </a:r>
            <a:r>
              <a:rPr lang="en-US" sz="1900" dirty="0"/>
              <a:t>will also be asked questions which require them to apply this material to unfamiliar contexts </a:t>
            </a:r>
            <a:r>
              <a:rPr lang="en-US" sz="1900" dirty="0" smtClean="0"/>
              <a:t>and to </a:t>
            </a:r>
            <a:r>
              <a:rPr lang="en-US" sz="1900" dirty="0"/>
              <a:t>apply knowledge from one area of the syllabus to another.</a:t>
            </a:r>
          </a:p>
          <a:p>
            <a:pPr marL="361950" indent="-361950">
              <a:buClr>
                <a:srgbClr val="0070C0"/>
              </a:buClr>
              <a:buFont typeface="Wingdings 3" panose="05040102010807070707" pitchFamily="18" charset="2"/>
              <a:buChar char=""/>
            </a:pPr>
            <a:r>
              <a:rPr lang="en-US" sz="1900" dirty="0"/>
              <a:t>Questions testing this objective will often begin with one of the following words: define, state, </a:t>
            </a:r>
            <a:r>
              <a:rPr lang="en-US" sz="1900" dirty="0" smtClean="0"/>
              <a:t>describe, explain </a:t>
            </a:r>
            <a:r>
              <a:rPr lang="en-US" sz="1900" dirty="0"/>
              <a:t>(using your knowledge and understanding) or outline (see the Glossary of terms used in </a:t>
            </a:r>
            <a:r>
              <a:rPr lang="en-US" sz="1900" dirty="0" smtClean="0"/>
              <a:t>science papers).</a:t>
            </a:r>
            <a:endParaRPr lang="en-US" sz="1900" dirty="0"/>
          </a:p>
        </p:txBody>
      </p:sp>
    </p:spTree>
    <p:extLst>
      <p:ext uri="{BB962C8B-B14F-4D97-AF65-F5344CB8AC3E}">
        <p14:creationId xmlns:p14="http://schemas.microsoft.com/office/powerpoint/2010/main" val="42361434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5755422"/>
          </a:xfrm>
          <a:prstGeom prst="rect">
            <a:avLst/>
          </a:prstGeom>
        </p:spPr>
        <p:txBody>
          <a:bodyPr wrap="square">
            <a:spAutoFit/>
          </a:bodyPr>
          <a:lstStyle/>
          <a:p>
            <a:pPr>
              <a:buClr>
                <a:srgbClr val="0070C0"/>
              </a:buClr>
            </a:pPr>
            <a:r>
              <a:rPr lang="en-US" sz="1560" b="1" dirty="0" smtClean="0"/>
              <a:t>AO2</a:t>
            </a:r>
            <a:r>
              <a:rPr lang="en-US" sz="1560" b="1" dirty="0"/>
              <a:t>: Handling information and problem solving</a:t>
            </a:r>
          </a:p>
          <a:p>
            <a:pPr marL="457200" indent="-457200">
              <a:buClr>
                <a:srgbClr val="0070C0"/>
              </a:buClr>
              <a:buFont typeface="Wingdings 3" panose="05040102010807070707" pitchFamily="18" charset="2"/>
              <a:buChar char=""/>
            </a:pPr>
            <a:r>
              <a:rPr lang="en-US" sz="1560" dirty="0"/>
              <a:t>Candidates should be able, in words or using other written forms of presentation (i.e. symbolic, </a:t>
            </a:r>
            <a:r>
              <a:rPr lang="en-US" sz="1560" dirty="0" smtClean="0"/>
              <a:t>graphical and </a:t>
            </a:r>
            <a:r>
              <a:rPr lang="en-US" sz="1560" dirty="0"/>
              <a:t>numerical), to:</a:t>
            </a:r>
          </a:p>
          <a:p>
            <a:pPr marL="457200" indent="-457200">
              <a:buClr>
                <a:srgbClr val="0070C0"/>
              </a:buClr>
              <a:buFont typeface="+mj-lt"/>
              <a:buAutoNum type="arabicPeriod"/>
            </a:pPr>
            <a:r>
              <a:rPr lang="en-US" sz="1560" dirty="0" smtClean="0"/>
              <a:t>locate</a:t>
            </a:r>
            <a:r>
              <a:rPr lang="en-US" sz="1560" dirty="0"/>
              <a:t>, select, organise and present information from a variety of sources</a:t>
            </a:r>
          </a:p>
          <a:p>
            <a:pPr marL="457200" indent="-457200">
              <a:buClr>
                <a:srgbClr val="0070C0"/>
              </a:buClr>
              <a:buFont typeface="+mj-lt"/>
              <a:buAutoNum type="arabicPeriod"/>
            </a:pPr>
            <a:r>
              <a:rPr lang="en-US" sz="1560" dirty="0" smtClean="0"/>
              <a:t>translate </a:t>
            </a:r>
            <a:r>
              <a:rPr lang="en-US" sz="1560" dirty="0"/>
              <a:t>information from one form to another</a:t>
            </a:r>
          </a:p>
          <a:p>
            <a:pPr marL="457200" indent="-457200">
              <a:buClr>
                <a:srgbClr val="0070C0"/>
              </a:buClr>
              <a:buFont typeface="+mj-lt"/>
              <a:buAutoNum type="arabicPeriod"/>
            </a:pPr>
            <a:r>
              <a:rPr lang="en-US" sz="1560" dirty="0" smtClean="0"/>
              <a:t>manipulate </a:t>
            </a:r>
            <a:r>
              <a:rPr lang="en-US" sz="1560" dirty="0"/>
              <a:t>numerical and other data</a:t>
            </a:r>
          </a:p>
          <a:p>
            <a:pPr marL="457200" indent="-457200">
              <a:buClr>
                <a:srgbClr val="0070C0"/>
              </a:buClr>
              <a:buFont typeface="+mj-lt"/>
              <a:buAutoNum type="arabicPeriod"/>
            </a:pPr>
            <a:r>
              <a:rPr lang="en-US" sz="1560" dirty="0" smtClean="0"/>
              <a:t>use </a:t>
            </a:r>
            <a:r>
              <a:rPr lang="en-US" sz="1560" dirty="0"/>
              <a:t>information to identify patterns, report trends and draw inferences</a:t>
            </a:r>
          </a:p>
          <a:p>
            <a:pPr marL="457200" indent="-457200">
              <a:buClr>
                <a:srgbClr val="0070C0"/>
              </a:buClr>
              <a:buFont typeface="+mj-lt"/>
              <a:buAutoNum type="arabicPeriod"/>
            </a:pPr>
            <a:r>
              <a:rPr lang="en-US" sz="1560" dirty="0" smtClean="0"/>
              <a:t>present </a:t>
            </a:r>
            <a:r>
              <a:rPr lang="en-US" sz="1560" dirty="0"/>
              <a:t>reasoned explanations for phenomena, patterns and relationships</a:t>
            </a:r>
          </a:p>
          <a:p>
            <a:pPr marL="457200" indent="-457200">
              <a:buClr>
                <a:srgbClr val="0070C0"/>
              </a:buClr>
              <a:buFont typeface="+mj-lt"/>
              <a:buAutoNum type="arabicPeriod"/>
            </a:pPr>
            <a:r>
              <a:rPr lang="en-US" sz="1560" dirty="0" smtClean="0"/>
              <a:t>make </a:t>
            </a:r>
            <a:r>
              <a:rPr lang="en-US" sz="1560" dirty="0"/>
              <a:t>predictions and hypotheses</a:t>
            </a:r>
          </a:p>
          <a:p>
            <a:pPr marL="457200" indent="-457200">
              <a:buClr>
                <a:srgbClr val="0070C0"/>
              </a:buClr>
              <a:buFont typeface="+mj-lt"/>
              <a:buAutoNum type="arabicPeriod"/>
            </a:pPr>
            <a:r>
              <a:rPr lang="en-US" sz="1560" dirty="0" smtClean="0"/>
              <a:t>solve </a:t>
            </a:r>
            <a:r>
              <a:rPr lang="en-US" sz="1560" dirty="0"/>
              <a:t>problems, including some of a quantitative nature.</a:t>
            </a:r>
          </a:p>
          <a:p>
            <a:pPr marL="457200" indent="-457200">
              <a:buClr>
                <a:srgbClr val="0070C0"/>
              </a:buClr>
              <a:buFont typeface="Wingdings 3" panose="05040102010807070707" pitchFamily="18" charset="2"/>
              <a:buChar char=""/>
            </a:pPr>
            <a:r>
              <a:rPr lang="en-US" sz="1560" dirty="0"/>
              <a:t>Questions testing these skills may be based on information that is unfamiliar to candidates, requiring </a:t>
            </a:r>
            <a:r>
              <a:rPr lang="en-US" sz="1560" dirty="0" smtClean="0"/>
              <a:t>them to </a:t>
            </a:r>
            <a:r>
              <a:rPr lang="en-US" sz="1560" dirty="0"/>
              <a:t>apply the principles and concepts from the syllabus to a new situation, in a logical, deductive way.</a:t>
            </a:r>
          </a:p>
          <a:p>
            <a:pPr marL="457200" indent="-457200">
              <a:buClr>
                <a:srgbClr val="0070C0"/>
              </a:buClr>
              <a:buFont typeface="Wingdings 3" panose="05040102010807070707" pitchFamily="18" charset="2"/>
              <a:buChar char=""/>
            </a:pPr>
            <a:r>
              <a:rPr lang="en-US" sz="1560" dirty="0"/>
              <a:t>Questions testing these skills will often begin with one of the following words: predict, suggest, calculate </a:t>
            </a:r>
            <a:r>
              <a:rPr lang="en-US" sz="1560" dirty="0" smtClean="0"/>
              <a:t>or determine </a:t>
            </a:r>
            <a:r>
              <a:rPr lang="en-US" sz="1560" dirty="0"/>
              <a:t>(see the Glossary of terms used in science papers</a:t>
            </a:r>
            <a:r>
              <a:rPr lang="en-US" sz="1560" dirty="0" smtClean="0"/>
              <a:t>).</a:t>
            </a:r>
          </a:p>
          <a:p>
            <a:pPr>
              <a:buClr>
                <a:srgbClr val="0070C0"/>
              </a:buClr>
            </a:pPr>
            <a:r>
              <a:rPr lang="en-US" sz="1560" b="1" dirty="0"/>
              <a:t>AO3: Experimental skills and investigations</a:t>
            </a:r>
          </a:p>
          <a:p>
            <a:pPr marL="457200" indent="-457200">
              <a:buClr>
                <a:srgbClr val="0070C0"/>
              </a:buClr>
              <a:buFont typeface="Wingdings 3" panose="05040102010807070707" pitchFamily="18" charset="2"/>
              <a:buChar char=""/>
            </a:pPr>
            <a:r>
              <a:rPr lang="en-US" sz="1560" dirty="0"/>
              <a:t>Candidates should be able to:</a:t>
            </a:r>
          </a:p>
          <a:p>
            <a:pPr marL="457200" indent="-457200">
              <a:buClr>
                <a:srgbClr val="0070C0"/>
              </a:buClr>
              <a:buFont typeface="+mj-lt"/>
              <a:buAutoNum type="arabicPeriod"/>
            </a:pPr>
            <a:r>
              <a:rPr lang="en-US" sz="1560" dirty="0"/>
              <a:t>demonstrate knowledge of how to safely use techniques, apparatus and materials (including following a sequence of instructions where appropriate)</a:t>
            </a:r>
          </a:p>
          <a:p>
            <a:pPr marL="457200" indent="-457200">
              <a:buClr>
                <a:srgbClr val="0070C0"/>
              </a:buClr>
              <a:buFont typeface="+mj-lt"/>
              <a:buAutoNum type="arabicPeriod"/>
            </a:pPr>
            <a:r>
              <a:rPr lang="en-US" sz="1560" dirty="0"/>
              <a:t>plan experiments and investigations</a:t>
            </a:r>
          </a:p>
          <a:p>
            <a:pPr marL="457200" indent="-457200">
              <a:buClr>
                <a:srgbClr val="0070C0"/>
              </a:buClr>
              <a:buFont typeface="+mj-lt"/>
              <a:buAutoNum type="arabicPeriod"/>
            </a:pPr>
            <a:r>
              <a:rPr lang="en-US" sz="1560" dirty="0"/>
              <a:t>make and record observations, measurements and estimates</a:t>
            </a:r>
          </a:p>
          <a:p>
            <a:pPr marL="457200" indent="-457200">
              <a:buClr>
                <a:srgbClr val="0070C0"/>
              </a:buClr>
              <a:buFont typeface="+mj-lt"/>
              <a:buAutoNum type="arabicPeriod"/>
            </a:pPr>
            <a:r>
              <a:rPr lang="en-US" sz="1560" dirty="0"/>
              <a:t>interpret and evaluate experimental observations and data</a:t>
            </a:r>
          </a:p>
          <a:p>
            <a:pPr marL="457200" indent="-457200">
              <a:buClr>
                <a:srgbClr val="0070C0"/>
              </a:buClr>
              <a:buFont typeface="+mj-lt"/>
              <a:buAutoNum type="arabicPeriod"/>
            </a:pPr>
            <a:r>
              <a:rPr lang="en-US" sz="1560" dirty="0"/>
              <a:t>evaluate methods and suggest possible improvements</a:t>
            </a:r>
            <a:r>
              <a:rPr lang="en-US" sz="1560" dirty="0" smtClean="0"/>
              <a:t>.</a:t>
            </a:r>
            <a:endParaRPr lang="en-US" sz="1560" dirty="0"/>
          </a:p>
        </p:txBody>
      </p:sp>
    </p:spTree>
    <p:extLst>
      <p:ext uri="{BB962C8B-B14F-4D97-AF65-F5344CB8AC3E}">
        <p14:creationId xmlns:p14="http://schemas.microsoft.com/office/powerpoint/2010/main" val="9065394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3 - Atoms and Element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47256</TotalTime>
  <Words>7467</Words>
  <Application>Microsoft Office PowerPoint</Application>
  <PresentationFormat>On-screen Show (4:3)</PresentationFormat>
  <Paragraphs>1136</Paragraphs>
  <Slides>70</Slides>
  <Notes>70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70</vt:i4>
      </vt:variant>
    </vt:vector>
  </HeadingPairs>
  <TitlesOfParts>
    <vt:vector size="83" baseType="lpstr">
      <vt:lpstr>Arial</vt:lpstr>
      <vt:lpstr>Calibri</vt:lpstr>
      <vt:lpstr>Courier New</vt:lpstr>
      <vt:lpstr>FelbridgeStd-Bold</vt:lpstr>
      <vt:lpstr>FrutigerLTStd-Bold</vt:lpstr>
      <vt:lpstr>FrutigerLTStd-Light</vt:lpstr>
      <vt:lpstr>Lucida Sans Unicode</vt:lpstr>
      <vt:lpstr>NewAsterLTStd</vt:lpstr>
      <vt:lpstr>Verdana</vt:lpstr>
      <vt:lpstr>Wingdings</vt:lpstr>
      <vt:lpstr>Wingdings 2</vt:lpstr>
      <vt:lpstr>Wingdings 3</vt:lpstr>
      <vt:lpstr>Enderoth</vt:lpstr>
      <vt:lpstr>PowerPoint Presentation</vt:lpstr>
      <vt:lpstr>1 – Assessment Objectives</vt:lpstr>
      <vt:lpstr>1 – Assessment Structure</vt:lpstr>
      <vt:lpstr>1 – Assessment Structure</vt:lpstr>
      <vt:lpstr>2 – Grade Descriptors – Grade A</vt:lpstr>
      <vt:lpstr>2 – Grade Descriptors – Grade C</vt:lpstr>
      <vt:lpstr>2 – Grade Descriptors – Grade F</vt:lpstr>
      <vt:lpstr>3 - Assessment Objectives</vt:lpstr>
      <vt:lpstr>3 - Assessment Objectives</vt:lpstr>
      <vt:lpstr>3 - Assessment Objectives</vt:lpstr>
      <vt:lpstr>3.1 – Atoms and Elements</vt:lpstr>
      <vt:lpstr>3.1 – Atoms and Elements</vt:lpstr>
      <vt:lpstr>3.1 – Atoms and Elements</vt:lpstr>
      <vt:lpstr>3.1 – Atoms and Elements</vt:lpstr>
      <vt:lpstr>3.1 – Atoms and Elements</vt:lpstr>
      <vt:lpstr>3.2 – More About Atoms</vt:lpstr>
      <vt:lpstr>3.2 – More About Atoms</vt:lpstr>
      <vt:lpstr>3.2 – More About Atoms</vt:lpstr>
      <vt:lpstr>3.2 – More About Atoms</vt:lpstr>
      <vt:lpstr>3.2 – More about Atoms</vt:lpstr>
      <vt:lpstr>3.3 – Isotopes and Radioactivity</vt:lpstr>
      <vt:lpstr>3.3 – Isotopes and Radioactivity</vt:lpstr>
      <vt:lpstr>3.3 – Isotopes and Radioactivity</vt:lpstr>
      <vt:lpstr>3.3 – Isotopes and Radioactivity</vt:lpstr>
      <vt:lpstr>3.3 – Isotopes and Radioactivity</vt:lpstr>
      <vt:lpstr>3.3 – Isotopes and Radioactivity</vt:lpstr>
      <vt:lpstr>3.3 – Isotopes and Radioactivity</vt:lpstr>
      <vt:lpstr>3.4 – How Electrons Are Arranged</vt:lpstr>
      <vt:lpstr>3.4 – How Electrons Are Arranged</vt:lpstr>
      <vt:lpstr>3.4 – How Electrons Are Arranged</vt:lpstr>
      <vt:lpstr>3.4 – How Electrons Are Arranged</vt:lpstr>
      <vt:lpstr>3.4 – How Electrons Are Arranged</vt:lpstr>
      <vt:lpstr>3.4 – How Electrons are Arranged</vt:lpstr>
      <vt:lpstr>3.4 – How Electrons Are Arranged</vt:lpstr>
      <vt:lpstr>3.4 – How Electrons Are Arranged</vt:lpstr>
      <vt:lpstr>3.4 – How Electrons Are Arranged</vt:lpstr>
      <vt:lpstr>3.4 – How Electrons Are Arranged</vt:lpstr>
      <vt:lpstr>3.4 – How Electrons Are Arranged</vt:lpstr>
      <vt:lpstr>3.4 – The Atom: the Inside Story</vt:lpstr>
      <vt:lpstr>3.4 – The Atom: the Inside Story</vt:lpstr>
      <vt:lpstr>3.4 – The Atom: the Inside Story</vt:lpstr>
      <vt:lpstr>3.4 – The Atom: the Inside Story</vt:lpstr>
      <vt:lpstr>3.4 – The Atom: the Inside Story</vt:lpstr>
      <vt:lpstr>3.5 – The Metals and Non-Metals</vt:lpstr>
      <vt:lpstr>3.5 – The Metals and Non-Metals</vt:lpstr>
      <vt:lpstr>3.5 – The Metals and Non-Metals</vt:lpstr>
      <vt:lpstr>3.5 – The Metals and Non-Metals</vt:lpstr>
      <vt:lpstr>3.5 – The Metals and Non-Metals</vt:lpstr>
      <vt:lpstr>Chapter 03 – Revision Checklist</vt:lpstr>
      <vt:lpstr>Chapter 03 – Revision Checklist</vt:lpstr>
      <vt:lpstr>Chapter 03 – Questions – Core Curriculum</vt:lpstr>
      <vt:lpstr>Chapter 03 – Questions – Core Curriculum</vt:lpstr>
      <vt:lpstr>Chapter 03 – Questions – Core Curriculum</vt:lpstr>
      <vt:lpstr>Chapter 03 – Questions – Core Curriculum</vt:lpstr>
      <vt:lpstr>Chapter 03 – Questions – Core Curriculum</vt:lpstr>
      <vt:lpstr>Chapter 03 – Questions – Core Curriculum</vt:lpstr>
      <vt:lpstr>Chapter 03 – Questions – Core Curriculum</vt:lpstr>
      <vt:lpstr>Chapter 03 – Questions – Core Curriculum</vt:lpstr>
      <vt:lpstr>Chapter 3.1 – Revision Book Questions</vt:lpstr>
      <vt:lpstr>Chapter 3.1 – Revision Book Questions</vt:lpstr>
      <vt:lpstr>Chapter 3.2 – Revision Book Questions</vt:lpstr>
      <vt:lpstr>Chapter 3.2 – Revision Book Questions</vt:lpstr>
      <vt:lpstr>Chapter 3.3 – Revision Book Questions</vt:lpstr>
      <vt:lpstr>Chapter 3.3 – Revision Book Questions</vt:lpstr>
      <vt:lpstr>Chapter 3.3 – Revision Book Questions</vt:lpstr>
      <vt:lpstr>Chapter 3.4 – Revision Book Questions</vt:lpstr>
      <vt:lpstr>Chapter 3.4 – Revision Book Questions</vt:lpstr>
      <vt:lpstr>Chapter 3.4 – Revision Book Questions</vt:lpstr>
      <vt:lpstr>Chapter 3.5 – Revision Book Questions</vt:lpstr>
      <vt:lpstr>Chapter 3.5 – Revision Book Questions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3 - Atoms and Elements</dc:title>
  <dc:subject>Travel and Tourism</dc:subject>
  <dc:creator>Enderoth</dc:creator>
  <cp:lastModifiedBy>Stephen Rafferty</cp:lastModifiedBy>
  <cp:revision>1648</cp:revision>
  <cp:lastPrinted>2014-01-22T18:25:48Z</cp:lastPrinted>
  <dcterms:created xsi:type="dcterms:W3CDTF">2008-03-12T11:01:44Z</dcterms:created>
  <dcterms:modified xsi:type="dcterms:W3CDTF">2018-08-01T16:54:52Z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